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  <p:sldId id="263" r:id="rId9"/>
    <p:sldId id="264" r:id="rId10"/>
    <p:sldId id="265" r:id="rId11"/>
    <p:sldId id="266" r:id="rId12"/>
    <p:sldId id="267" r:id="rId13"/>
    <p:sldId id="274" r:id="rId14"/>
    <p:sldId id="272" r:id="rId15"/>
    <p:sldId id="287" r:id="rId16"/>
    <p:sldId id="289" r:id="rId17"/>
    <p:sldId id="281" r:id="rId18"/>
    <p:sldId id="283" r:id="rId19"/>
    <p:sldId id="275" r:id="rId20"/>
    <p:sldId id="282" r:id="rId21"/>
    <p:sldId id="284" r:id="rId22"/>
    <p:sldId id="285" r:id="rId23"/>
    <p:sldId id="290" r:id="rId24"/>
    <p:sldId id="286" r:id="rId25"/>
    <p:sldId id="291" r:id="rId26"/>
    <p:sldId id="271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860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57" autoAdjust="0"/>
    <p:restoredTop sz="90300" autoAdjust="0"/>
  </p:normalViewPr>
  <p:slideViewPr>
    <p:cSldViewPr>
      <p:cViewPr varScale="1">
        <p:scale>
          <a:sx n="63" d="100"/>
          <a:sy n="63" d="100"/>
        </p:scale>
        <p:origin x="-14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9122E-F839-4F8D-9EF5-EA2DE6E8438C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556097-D7EC-4653-9C77-7A946BD5D75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56097-D7EC-4653-9C77-7A946BD5D75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56097-D7EC-4653-9C77-7A946BD5D75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56097-D7EC-4653-9C77-7A946BD5D75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56097-D7EC-4653-9C77-7A946BD5D75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56097-D7EC-4653-9C77-7A946BD5D75E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56097-D7EC-4653-9C77-7A946BD5D75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428604"/>
            <a:ext cx="8186766" cy="3071834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Изменения в формах оперативной информации  и показателях МКР для оценки   деятельности организаций  здравоохранения, оказывающих психиатрическую помощь 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5000636"/>
            <a:ext cx="7772400" cy="914400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smtClean="0"/>
              <a:t>Вакульчик И.С., </a:t>
            </a:r>
          </a:p>
          <a:p>
            <a:pPr algn="l"/>
            <a:r>
              <a:rPr lang="ru-RU" dirty="0" smtClean="0"/>
              <a:t>врач-психиатр-нарколог организационно-методического отдела РНПЦ психического здоровья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428992" y="6072206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Минск 2016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183880" cy="542928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3000" b="1" dirty="0" smtClean="0">
                <a:solidFill>
                  <a:srgbClr val="F486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Удельный вес повторных госпитализаций.</a:t>
            </a:r>
          </a:p>
          <a:p>
            <a:pPr algn="just">
              <a:buNone/>
            </a:pPr>
            <a:r>
              <a:rPr lang="ru-RU" i="1" dirty="0" smtClean="0"/>
              <a:t>Повторная госпитализация – вторая и последующие госпитализации в психиатрический стационар в отчетном периоде.</a:t>
            </a:r>
          </a:p>
          <a:p>
            <a:pPr algn="just">
              <a:buNone/>
            </a:pPr>
            <a:endParaRPr lang="ru-RU" dirty="0" smtClean="0"/>
          </a:p>
          <a:p>
            <a:r>
              <a:rPr lang="ru-RU" sz="2400" dirty="0" smtClean="0"/>
              <a:t>Число повторно госпитализированных в отчетном периоде </a:t>
            </a:r>
            <a:r>
              <a:rPr lang="ru-RU" sz="2400" dirty="0" err="1" smtClean="0"/>
              <a:t>х</a:t>
            </a:r>
            <a:r>
              <a:rPr lang="ru-RU" sz="2400" dirty="0" smtClean="0"/>
              <a:t> 100 / общее число госпитализированных в отчетном периоде.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8429684" cy="550072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b="1" dirty="0" smtClean="0">
                <a:solidFill>
                  <a:srgbClr val="F486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Уровень госпитализации в ПОДП.</a:t>
            </a:r>
          </a:p>
          <a:p>
            <a:r>
              <a:rPr lang="ru-RU" dirty="0" smtClean="0"/>
              <a:t>Число пациентов, </a:t>
            </a:r>
            <a:r>
              <a:rPr lang="ru-RU" b="1" dirty="0" smtClean="0"/>
              <a:t>госпитализированных</a:t>
            </a:r>
            <a:r>
              <a:rPr lang="ru-RU" dirty="0" smtClean="0"/>
              <a:t> в ПОДП </a:t>
            </a:r>
            <a:r>
              <a:rPr lang="ru-RU" dirty="0" err="1" smtClean="0"/>
              <a:t>х</a:t>
            </a:r>
            <a:r>
              <a:rPr lang="ru-RU" dirty="0" smtClean="0"/>
              <a:t> 1000 / общую численность населения.</a:t>
            </a:r>
          </a:p>
          <a:p>
            <a:pPr marL="6350" indent="-6350" algn="ctr">
              <a:buNone/>
            </a:pPr>
            <a:endParaRPr lang="ru-RU" b="1" u="sng" dirty="0" smtClean="0">
              <a:solidFill>
                <a:srgbClr val="F4860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6350" indent="-6350" algn="ctr">
              <a:buNone/>
            </a:pPr>
            <a:r>
              <a:rPr lang="ru-RU" b="1" u="sng" dirty="0" smtClean="0">
                <a:solidFill>
                  <a:srgbClr val="F486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Средняя длительность лечения в ПОДП.</a:t>
            </a:r>
          </a:p>
          <a:p>
            <a:pPr algn="just"/>
            <a:r>
              <a:rPr lang="ru-RU" dirty="0" smtClean="0"/>
              <a:t>Общее число койко-дней, фактически проведенных пациентами ПОДП / число пролеченных в  ПОДП пациентов.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183880" cy="135732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/>
          </a:p>
          <a:p>
            <a:pPr algn="just"/>
            <a:r>
              <a:rPr lang="ru-RU" dirty="0" smtClean="0"/>
              <a:t>Общее число койко-дней, фактически проведенных пациентами в ПОДП / среднегодовое число мест (коек) в ПОДП.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18388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486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Занятость места (койки) в ПОДП.</a:t>
            </a: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00034" y="3000372"/>
            <a:ext cx="8183880" cy="92869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Уровень социальной опасности пациентов диспансерной группы.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85720" y="3857628"/>
            <a:ext cx="8326756" cy="2643206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just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Учитываются правонарушения, совершенные пациентами, над которыми установлено диспансерное наблюдение, предусмотренные Уголовным кодексом Республики Беларусь, по которым приговор или определение (постановление) суда вступили в законную силу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83880" cy="5715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Суициды в диспансерной группе.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183880" cy="3041524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Число пациентов, над которыми было установлено диспансерное наблюдение, умерших в результате суицида </a:t>
            </a:r>
            <a:r>
              <a:rPr lang="ru-RU" dirty="0" err="1" smtClean="0"/>
              <a:t>х</a:t>
            </a:r>
            <a:r>
              <a:rPr lang="ru-RU" dirty="0" smtClean="0"/>
              <a:t> 1000 </a:t>
            </a:r>
          </a:p>
          <a:p>
            <a:pPr algn="just"/>
            <a:endParaRPr lang="ru-RU" dirty="0" smtClean="0"/>
          </a:p>
          <a:p>
            <a:pPr algn="just">
              <a:buNone/>
            </a:pPr>
            <a:r>
              <a:rPr lang="ru-RU" dirty="0" smtClean="0"/>
              <a:t> общее число пациентов, в отношении которых осуществляется диспансерное наблюдение </a:t>
            </a:r>
            <a:r>
              <a:rPr lang="ru-RU" sz="2600" b="1" dirty="0" smtClean="0"/>
              <a:t>на конец отчетного периода.</a:t>
            </a:r>
            <a:endParaRPr lang="ru-RU" b="1" dirty="0" smtClean="0"/>
          </a:p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714348" y="3143248"/>
            <a:ext cx="7715304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183880" cy="392909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i="1" dirty="0" smtClean="0"/>
              <a:t>При формировании информации об организованных и закрытых подразделениях психиатрической службы, учитываются только подразделения, об организации которых издан приказ, выделены штатные должности, которые укомплектованы физическими лицами.</a:t>
            </a:r>
          </a:p>
          <a:p>
            <a:pPr algn="just"/>
            <a:endParaRPr lang="ru-RU" i="1" dirty="0" smtClean="0"/>
          </a:p>
          <a:p>
            <a:pPr algn="just">
              <a:buNone/>
            </a:pPr>
            <a:endParaRPr lang="ru-RU" i="1" dirty="0" smtClean="0"/>
          </a:p>
          <a:p>
            <a:pPr algn="just">
              <a:buNone/>
            </a:pPr>
            <a:r>
              <a:rPr lang="ru-RU" i="1" dirty="0" smtClean="0"/>
              <a:t> В примечании указать организацию здравоохранения, число организованных подразделений (для стационаров и ПОДП – дополнительно число коек (мест)..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183880" cy="98012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Подразделения психиатрической службы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83880" cy="178595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Форма отчетности </a:t>
            </a:r>
            <a:br>
              <a:rPr lang="ru-RU" dirty="0" smtClean="0"/>
            </a:br>
            <a:r>
              <a:rPr lang="ru-RU" dirty="0" smtClean="0"/>
              <a:t>Показатели больничной летальности в психиатрических стационарах области (г. Минска)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85992"/>
            <a:ext cx="8183880" cy="292895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Обязательно указывать: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отчетный период;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делать разбивку случаев смерти пациентов по заболеваниям, послужившим причиной смерти (соматическая или  наркологическая)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183880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Показатели парасуицидов среди населения области (г. Минска)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85992"/>
            <a:ext cx="8183880" cy="292895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Обязательно указывать отчетный период.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Проверять разнесение случаев по графам таблицы (пол, популяция, способы совершения суицидальной попытки).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000108"/>
            <a:ext cx="8183880" cy="1428760"/>
          </a:xfrm>
        </p:spPr>
        <p:txBody>
          <a:bodyPr>
            <a:noAutofit/>
          </a:bodyPr>
          <a:lstStyle/>
          <a:p>
            <a:pPr algn="ctr">
              <a:lnSpc>
                <a:spcPts val="3000"/>
              </a:lnSpc>
            </a:pPr>
            <a:r>
              <a:rPr lang="ru-RU" sz="2800" dirty="0" smtClean="0"/>
              <a:t>Модель конечных результатов деятельности государственных психиатрических организаций здравоохранения областей и г. Минска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357430"/>
            <a:ext cx="8183880" cy="392909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Утверждена Приказом Министерства здравоохранения Республики Беларусь  от  19.10.2016 № 1007 «Об оценке работы государственных психиатрических и наркологических организаций здравоохранения областей и г. Минска по модели конечных результатов»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8388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МКР разделена на 4 раздела: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183880" cy="500066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1-й 	Административные показатели деятельности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2-й Показатели работы государственных организаций здравоохранения, оказывающих психиатрическую помощь в амбулаторных условиях и отделениях дневного пребывания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3-й Показатели работы государственных организаций здравоохранения, оказывающих стационарную психиатрическую помощь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4-й	 Показатели дефектов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0042"/>
            <a:ext cx="8143932" cy="5688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Прямая соединительная линия 7"/>
          <p:cNvCxnSpPr/>
          <p:nvPr/>
        </p:nvCxnSpPr>
        <p:spPr>
          <a:xfrm rot="5400000">
            <a:off x="-821569" y="4393413"/>
            <a:ext cx="307183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3750463" y="4393413"/>
            <a:ext cx="307183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6322231" y="4393413"/>
            <a:ext cx="292895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785786" y="5929330"/>
            <a:ext cx="757242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6036479" y="3607595"/>
            <a:ext cx="464347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071546"/>
            <a:ext cx="8183880" cy="4857784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Приказом Министерства здравоохранения Республики Беларусь от 26.07.2016 № 700 «О признании утратившими силу приложений 3, 4, 5, 6 к приказу Министерства здравоохранения Республики Беларусь от 14.11.2006 № 854 и утверждении форм оперативной информации о деятельности организаций здравоохранения, оказывающих психиатрическую и 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наркологическую помощь»</a:t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/>
              <a:t> </a:t>
            </a:r>
            <a:r>
              <a:rPr lang="ru-RU" sz="2400" dirty="0" smtClean="0"/>
              <a:t>	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Приказом Министерства здравоохранения Республики Беларусь  от  19.10.2016 № 1007 «Об оценке работы государственных психиатрических и наркологических организаций здравоохранения областей и г. Минска по модели конечных результатов»</a:t>
            </a:r>
            <a:r>
              <a:rPr lang="ru-RU" sz="2400" dirty="0" smtClean="0"/>
              <a:t> </a:t>
            </a:r>
            <a:endParaRPr lang="ru-RU" sz="2400" b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183880" cy="114300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Новые формы отчетности утверждены</a:t>
            </a:r>
            <a:r>
              <a:rPr 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43026"/>
            <a:ext cx="8183880" cy="4643494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ru-RU" dirty="0" smtClean="0"/>
              <a:t>БАЛЛ = прогнозируемый уровень в баллах </a:t>
            </a:r>
            <a:r>
              <a:rPr lang="ru-RU" sz="3600" b="1" dirty="0" smtClean="0">
                <a:sym typeface="Symbol"/>
              </a:rPr>
              <a:t></a:t>
            </a:r>
            <a:r>
              <a:rPr lang="ru-RU" dirty="0" smtClean="0"/>
              <a:t> (фактический показатель – прогнозируемый уровень) × отклонение за единицу измерения.</a:t>
            </a:r>
          </a:p>
          <a:p>
            <a:pPr algn="just">
              <a:lnSpc>
                <a:spcPct val="120000"/>
              </a:lnSpc>
              <a:buNone/>
            </a:pPr>
            <a:endParaRPr lang="ru-RU" dirty="0" smtClean="0"/>
          </a:p>
          <a:p>
            <a:pPr algn="just"/>
            <a:r>
              <a:rPr lang="ru-RU" dirty="0" smtClean="0"/>
              <a:t>Положительный знак отклонения (+) указывает на то, что </a:t>
            </a:r>
            <a:r>
              <a:rPr lang="ru-RU" b="1" dirty="0" smtClean="0"/>
              <a:t>при увеличении</a:t>
            </a:r>
            <a:r>
              <a:rPr lang="ru-RU" dirty="0" smtClean="0"/>
              <a:t> фактического значения показателя относительно планового, оценка его в баллах будет </a:t>
            </a:r>
            <a:r>
              <a:rPr lang="ru-RU" b="1" dirty="0" smtClean="0"/>
              <a:t>увеличиваться</a:t>
            </a:r>
            <a:r>
              <a:rPr lang="ru-RU" dirty="0" smtClean="0"/>
              <a:t> (при уменьшении – уменьшаться).</a:t>
            </a:r>
          </a:p>
          <a:p>
            <a:pPr algn="just"/>
            <a:r>
              <a:rPr lang="ru-RU" dirty="0" smtClean="0"/>
              <a:t>Отрицательный знак отклонения (–) показывает, что </a:t>
            </a:r>
            <a:r>
              <a:rPr lang="ru-RU" b="1" dirty="0" smtClean="0"/>
              <a:t>при увеличении</a:t>
            </a:r>
            <a:r>
              <a:rPr lang="ru-RU" dirty="0" smtClean="0"/>
              <a:t> фактического значения показателя относительно планового, оценка его в баллах будет </a:t>
            </a:r>
            <a:r>
              <a:rPr lang="ru-RU" b="1" dirty="0" smtClean="0"/>
              <a:t>уменьшаться</a:t>
            </a:r>
            <a:r>
              <a:rPr lang="ru-RU" dirty="0" smtClean="0"/>
              <a:t> (при уменьшении – увеличиваться).</a:t>
            </a:r>
          </a:p>
          <a:p>
            <a:pPr algn="just"/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83880" cy="1000156"/>
          </a:xfrm>
        </p:spPr>
        <p:txBody>
          <a:bodyPr>
            <a:noAutofit/>
          </a:bodyPr>
          <a:lstStyle/>
          <a:p>
            <a:pPr lvl="0" algn="ctr">
              <a:lnSpc>
                <a:spcPts val="3000"/>
              </a:lnSpc>
            </a:pPr>
            <a:r>
              <a:rPr lang="ru-RU" sz="2800" dirty="0" smtClean="0"/>
              <a:t>Оценка выполнения показателя в баллах вычисляется по формуле: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8388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cs typeface="Times New Roman" pitchFamily="18" charset="0"/>
              </a:rPr>
              <a:t>Административные показатели деятельности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401080" cy="5072098"/>
          </a:xfrm>
        </p:spPr>
        <p:txBody>
          <a:bodyPr>
            <a:normAutofit fontScale="77500" lnSpcReduction="20000"/>
          </a:bodyPr>
          <a:lstStyle/>
          <a:p>
            <a:pPr marL="6350" indent="9525" algn="just">
              <a:buNone/>
            </a:pPr>
            <a:r>
              <a:rPr lang="ru-RU" b="1" dirty="0" smtClean="0"/>
              <a:t>1</a:t>
            </a:r>
            <a:r>
              <a:rPr lang="ru-RU" dirty="0" smtClean="0"/>
              <a:t>. Наличие штатных должностей </a:t>
            </a:r>
            <a:r>
              <a:rPr lang="ru-RU" b="1" dirty="0" smtClean="0"/>
              <a:t>врачей-психиатров-наркологов</a:t>
            </a:r>
            <a:r>
              <a:rPr lang="ru-RU" dirty="0" smtClean="0"/>
              <a:t> для оказания амбулаторной психиатрической помощи </a:t>
            </a:r>
            <a:r>
              <a:rPr lang="ru-RU" u="sng" dirty="0" smtClean="0"/>
              <a:t>взрослому населению (0,04)</a:t>
            </a:r>
          </a:p>
          <a:p>
            <a:pPr marL="6350" indent="-6350" algn="just">
              <a:buNone/>
            </a:pPr>
            <a:r>
              <a:rPr lang="ru-RU" b="1" dirty="0" smtClean="0"/>
              <a:t>2</a:t>
            </a:r>
            <a:r>
              <a:rPr lang="ru-RU" dirty="0" smtClean="0"/>
              <a:t>. Наличие штатных должностей в</a:t>
            </a:r>
            <a:r>
              <a:rPr lang="ru-RU" b="1" dirty="0" smtClean="0"/>
              <a:t>рачей-психиатров-наркологов</a:t>
            </a:r>
            <a:r>
              <a:rPr lang="ru-RU" dirty="0" smtClean="0"/>
              <a:t> для оказания амбулаторной психиатрической помощи </a:t>
            </a:r>
            <a:r>
              <a:rPr lang="ru-RU" u="sng" dirty="0" smtClean="0"/>
              <a:t>детскому населению (0,08)</a:t>
            </a:r>
          </a:p>
          <a:p>
            <a:pPr marL="6350" indent="-6350" algn="just">
              <a:buNone/>
            </a:pPr>
            <a:r>
              <a:rPr lang="ru-RU" b="1" dirty="0" smtClean="0"/>
              <a:t>3. </a:t>
            </a:r>
            <a:r>
              <a:rPr lang="ru-RU" dirty="0" smtClean="0"/>
              <a:t>Наличие штатных должностей </a:t>
            </a:r>
            <a:r>
              <a:rPr lang="ru-RU" b="1" dirty="0" smtClean="0"/>
              <a:t>врачей-психотерапевтов</a:t>
            </a:r>
            <a:r>
              <a:rPr lang="ru-RU" dirty="0" smtClean="0"/>
              <a:t> для оказания амбулаторной психотерапевтической помощи</a:t>
            </a:r>
            <a:r>
              <a:rPr lang="ru-RU" u="sng" dirty="0" smtClean="0"/>
              <a:t> (0,03)</a:t>
            </a:r>
            <a:endParaRPr lang="ru-RU" dirty="0" smtClean="0"/>
          </a:p>
          <a:p>
            <a:pPr marL="6350" indent="9525" algn="just">
              <a:buNone/>
            </a:pPr>
            <a:r>
              <a:rPr lang="ru-RU" b="1" dirty="0" smtClean="0"/>
              <a:t>4</a:t>
            </a:r>
            <a:r>
              <a:rPr lang="ru-RU" dirty="0" smtClean="0"/>
              <a:t>.  Наличие штатных должностей </a:t>
            </a:r>
            <a:r>
              <a:rPr lang="ru-RU" b="1" dirty="0" smtClean="0"/>
              <a:t>психологов</a:t>
            </a:r>
            <a:r>
              <a:rPr lang="ru-RU" dirty="0" smtClean="0"/>
              <a:t> для оказания амбулаторной психологической помощи</a:t>
            </a:r>
            <a:r>
              <a:rPr lang="ru-RU" u="sng" dirty="0" smtClean="0"/>
              <a:t>    </a:t>
            </a:r>
            <a:r>
              <a:rPr lang="ru-RU" dirty="0" smtClean="0"/>
              <a:t>			</a:t>
            </a:r>
            <a:r>
              <a:rPr lang="ru-RU" u="sng" dirty="0" smtClean="0"/>
              <a:t>(0,03)</a:t>
            </a:r>
            <a:endParaRPr lang="ru-RU" dirty="0" smtClean="0"/>
          </a:p>
          <a:p>
            <a:pPr algn="just">
              <a:buNone/>
            </a:pPr>
            <a:r>
              <a:rPr lang="ru-RU" b="1" dirty="0" smtClean="0"/>
              <a:t>5.</a:t>
            </a:r>
            <a:r>
              <a:rPr lang="ru-RU" dirty="0" smtClean="0"/>
              <a:t> Удельный вес врачей-психиатров-наркологов, имеющих квалификационные категории (90%)</a:t>
            </a:r>
          </a:p>
          <a:p>
            <a:pPr algn="just">
              <a:buNone/>
            </a:pPr>
            <a:r>
              <a:rPr lang="ru-RU" b="1" dirty="0" smtClean="0"/>
              <a:t>6.</a:t>
            </a:r>
            <a:r>
              <a:rPr lang="ru-RU" dirty="0" smtClean="0"/>
              <a:t>Удельный вес средних медицинских работников, имеющих квалификационные категории (90%)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857232"/>
            <a:ext cx="8429684" cy="1357322"/>
          </a:xfrm>
        </p:spPr>
        <p:txBody>
          <a:bodyPr>
            <a:noAutofit/>
          </a:bodyPr>
          <a:lstStyle/>
          <a:p>
            <a:pPr algn="ctr">
              <a:lnSpc>
                <a:spcPts val="2700"/>
              </a:lnSpc>
            </a:pPr>
            <a:r>
              <a:rPr lang="ru-RU" sz="2800" dirty="0" smtClean="0">
                <a:cs typeface="Times New Roman" pitchFamily="18" charset="0"/>
              </a:rPr>
              <a:t>Показатели работы государственных организаций здравоохранения, оказывающих психиатрическую помощь в амбулаторных условиях и отделениях дневного пребывания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71654"/>
            <a:ext cx="8183880" cy="4357742"/>
          </a:xfrm>
        </p:spPr>
        <p:txBody>
          <a:bodyPr>
            <a:noAutofit/>
          </a:bodyPr>
          <a:lstStyle/>
          <a:p>
            <a:pPr marL="514350" indent="-514350" algn="just">
              <a:buSzPct val="100000"/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Эффективность диспансеризации пациентов, страдающих психических и поведенческими расстройствами, находящихся под диспансерным наблюдением (7,0)</a:t>
            </a:r>
          </a:p>
          <a:p>
            <a:pPr marL="514350" indent="-514350" algn="just">
              <a:buSzPct val="100000"/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Объемы психиатрической помощи, оказанной в психиатрических отделениях дневного пребывания (2,2)</a:t>
            </a:r>
          </a:p>
          <a:p>
            <a:pPr marL="514350" indent="-514350" algn="just">
              <a:buSzPct val="100000"/>
              <a:buFont typeface="+mj-lt"/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Тяжесть первичной инвалидности лиц трудоспособного возраста, связанной с психическими и поведенческими расстройствами (62%)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429684" cy="1357322"/>
          </a:xfrm>
        </p:spPr>
        <p:txBody>
          <a:bodyPr>
            <a:noAutofit/>
          </a:bodyPr>
          <a:lstStyle/>
          <a:p>
            <a:pPr algn="ctr">
              <a:lnSpc>
                <a:spcPts val="2700"/>
              </a:lnSpc>
            </a:pPr>
            <a:r>
              <a:rPr lang="ru-RU" sz="2800" dirty="0" smtClean="0">
                <a:cs typeface="Times New Roman" pitchFamily="18" charset="0"/>
              </a:rPr>
              <a:t>Показатели работы государственных организаций здравоохранения, оказывающих психиатрическую помощь в амбулаторных условиях и отделениях дневного пребывания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71654"/>
            <a:ext cx="8183880" cy="4357742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 startAt="4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Первичная инвалидность, связанная с психическими и поведенческими расстройствами у детей (2,5).</a:t>
            </a:r>
          </a:p>
          <a:p>
            <a:pPr marL="514350" indent="-514350" algn="just">
              <a:buFont typeface="+mj-lt"/>
              <a:buAutoNum type="arabicPeriod" startAt="4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Уровень социальной опасности пациентов диспансерной группы (0,14)</a:t>
            </a:r>
          </a:p>
          <a:p>
            <a:pPr marL="514350" indent="-514350" algn="just">
              <a:buFont typeface="+mj-lt"/>
              <a:buAutoNum type="arabicPeriod" startAt="4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Уровень суицидов среди пациентов диспансерной группы (0,5)</a:t>
            </a:r>
          </a:p>
          <a:p>
            <a:pPr marL="514350" indent="-514350" algn="just">
              <a:buFont typeface="+mj-lt"/>
              <a:buAutoNum type="arabicPeriod" startAt="4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Обеспеченность местами в психиатрических отделениях дневного пребывания (1,7)</a:t>
            </a:r>
          </a:p>
          <a:p>
            <a:pPr marL="514350" indent="-514350" algn="just">
              <a:buFont typeface="+mj-lt"/>
              <a:buAutoNum type="arabicPeriod" startAt="4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Средняя длительность лечения пациента в психиатрическом отделении дневного пребывания, в днях (20)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429684" cy="1357322"/>
          </a:xfrm>
        </p:spPr>
        <p:txBody>
          <a:bodyPr>
            <a:noAutofit/>
          </a:bodyPr>
          <a:lstStyle/>
          <a:p>
            <a:pPr algn="ctr">
              <a:lnSpc>
                <a:spcPts val="2700"/>
              </a:lnSpc>
            </a:pPr>
            <a:r>
              <a:rPr lang="ru-RU" sz="2800" dirty="0" smtClean="0">
                <a:cs typeface="Times New Roman" pitchFamily="18" charset="0"/>
              </a:rPr>
              <a:t>Показатели работы государственных организаций здравоохранения, оказывающих стационарную психиатрическую помощь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285992"/>
            <a:ext cx="8255318" cy="4357742"/>
          </a:xfrm>
        </p:spPr>
        <p:txBody>
          <a:bodyPr>
            <a:noAutofit/>
          </a:bodyPr>
          <a:lstStyle/>
          <a:p>
            <a:pPr marL="514350" indent="-514350" algn="just">
              <a:spcBef>
                <a:spcPts val="0"/>
              </a:spcBef>
              <a:buClr>
                <a:srgbClr val="F4860C"/>
              </a:buClr>
              <a:buSzPct val="100000"/>
              <a:buFont typeface="+mj-lt"/>
              <a:buAutoNum type="arabicPeriod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Обеспеченность психиатрическими койками (6,0)</a:t>
            </a:r>
          </a:p>
          <a:p>
            <a:pPr marL="514350" indent="-514350" algn="just">
              <a:spcBef>
                <a:spcPts val="0"/>
              </a:spcBef>
              <a:buClr>
                <a:srgbClr val="F4860C"/>
              </a:buClr>
              <a:buSzPct val="100000"/>
              <a:buFont typeface="+mj-lt"/>
              <a:buAutoNum type="arabicPeriod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Занятость психиатрической койки в днях (340)</a:t>
            </a:r>
          </a:p>
          <a:p>
            <a:pPr marL="514350" indent="-514350" algn="just">
              <a:spcBef>
                <a:spcPts val="0"/>
              </a:spcBef>
              <a:buClr>
                <a:srgbClr val="F4860C"/>
              </a:buClr>
              <a:buSzPct val="100000"/>
              <a:buFont typeface="+mj-lt"/>
              <a:buAutoNum type="arabicPeriod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Средняя длительность лечения пациента в психиатрическом стационаре (30)</a:t>
            </a:r>
          </a:p>
          <a:p>
            <a:pPr marL="514350" indent="-514350" algn="just">
              <a:spcBef>
                <a:spcPts val="0"/>
              </a:spcBef>
              <a:buClr>
                <a:srgbClr val="F4860C"/>
              </a:buClr>
              <a:buSzPct val="100000"/>
              <a:buFont typeface="+mj-lt"/>
              <a:buAutoNum type="arabicPeriod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Удельный вес повторных поступлений пациентов в психиатрический стационар (13,5)</a:t>
            </a:r>
          </a:p>
          <a:p>
            <a:pPr marL="514350" indent="-514350" algn="just">
              <a:spcBef>
                <a:spcPts val="0"/>
              </a:spcBef>
              <a:buClr>
                <a:srgbClr val="F4860C"/>
              </a:buClr>
              <a:buSzPct val="100000"/>
              <a:buFont typeface="+mj-lt"/>
              <a:buAutoNum type="arabicPeriod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Уровень больничной летальности (0,3)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429684" cy="642942"/>
          </a:xfrm>
        </p:spPr>
        <p:txBody>
          <a:bodyPr>
            <a:noAutofit/>
          </a:bodyPr>
          <a:lstStyle/>
          <a:p>
            <a:pPr algn="ctr">
              <a:lnSpc>
                <a:spcPts val="2700"/>
              </a:lnSpc>
            </a:pPr>
            <a:r>
              <a:rPr lang="ru-RU" sz="2800" i="1" dirty="0" smtClean="0"/>
              <a:t> </a:t>
            </a:r>
            <a:r>
              <a:rPr lang="ru-RU" i="1" dirty="0" smtClean="0"/>
              <a:t>Показатели дефектов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8183880" cy="4357742"/>
          </a:xfrm>
        </p:spPr>
        <p:txBody>
          <a:bodyPr>
            <a:noAutofit/>
          </a:bodyPr>
          <a:lstStyle/>
          <a:p>
            <a:pPr marL="514350" indent="-514350" algn="just">
              <a:spcBef>
                <a:spcPts val="0"/>
              </a:spcBef>
              <a:buClr>
                <a:srgbClr val="F4860C"/>
              </a:buClr>
              <a:buSzPct val="100000"/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Число случаев смерти пациентов от внешних причин (в связи с несчастными случаями и самоубийствами) в организациях здравоохранения, оказывающих психиатрическую помощь.</a:t>
            </a:r>
          </a:p>
          <a:p>
            <a:pPr marL="514350" indent="-514350" algn="just">
              <a:spcBef>
                <a:spcPts val="0"/>
              </a:spcBef>
              <a:buClr>
                <a:srgbClr val="F4860C"/>
              </a:buClr>
              <a:buSzPct val="100000"/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Обоснованные жалобы в республиканские и местные органы управления здравоохранением.</a:t>
            </a:r>
          </a:p>
          <a:p>
            <a:pPr marL="514350" indent="-514350" algn="just">
              <a:spcBef>
                <a:spcPts val="0"/>
              </a:spcBef>
              <a:buClr>
                <a:srgbClr val="F4860C"/>
              </a:buClr>
              <a:buSzPct val="100000"/>
              <a:buFont typeface="+mj-lt"/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Уровень исполнительской дисциплины (несвоевременное представление информации, представление недостоверной информации, невыполнение поручений, в том числе в установленные сроки, и другие).</a:t>
            </a:r>
          </a:p>
          <a:p>
            <a:pPr marL="514350" indent="-514350" algn="just">
              <a:spcBef>
                <a:spcPts val="0"/>
              </a:spcBef>
              <a:buClr>
                <a:srgbClr val="F4860C"/>
              </a:buClr>
              <a:buSzPct val="100000"/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Прочие дефекты.</a:t>
            </a:r>
          </a:p>
          <a:p>
            <a:pPr marL="514350" indent="-514350" algn="just">
              <a:spcBef>
                <a:spcPts val="0"/>
              </a:spcBef>
              <a:buClr>
                <a:srgbClr val="F4860C"/>
              </a:buClr>
              <a:buSzPct val="100000"/>
              <a:buNone/>
            </a:pPr>
            <a:endParaRPr lang="ru-RU" dirty="0" smtClean="0"/>
          </a:p>
          <a:p>
            <a:pPr marL="514350" indent="-514350" algn="just">
              <a:spcBef>
                <a:spcPts val="0"/>
              </a:spcBef>
              <a:buClr>
                <a:srgbClr val="F4860C"/>
              </a:buClr>
              <a:buSzPct val="100000"/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496"/>
            <a:ext cx="8183880" cy="1122998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Спасибо </a:t>
            </a:r>
            <a:r>
              <a:rPr lang="ru-RU" sz="4800" smtClean="0"/>
              <a:t>за внимание!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572140"/>
            <a:ext cx="8183880" cy="326880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18388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Изменения претерпели формы отчетности: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8183880" cy="4286280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Оперативные показатели деятельности организаций здравоохранения области (г. Минска), оказывающих психиатрическую помощь и республиканских организаций здравоохранения, оказывающих стационарную психиатрическую помощь;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Показатели больничной летальности в психиатрических стационарах области (г. Минска), республиканской организации здравоохранения;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Показатели парасуицидов среди населения области (г. Минска).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183880" cy="2286040"/>
          </a:xfrm>
        </p:spPr>
        <p:txBody>
          <a:bodyPr>
            <a:noAutofit/>
          </a:bodyPr>
          <a:lstStyle/>
          <a:p>
            <a:pPr algn="ctr">
              <a:lnSpc>
                <a:spcPts val="2600"/>
              </a:lnSpc>
            </a:pPr>
            <a:r>
              <a:rPr lang="ru-RU" sz="2400" dirty="0" smtClean="0">
                <a:solidFill>
                  <a:srgbClr val="F486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Оперативные показатели деятельности организаций здравоохранения области (г. Минска), оказывающих психиатрическую помощь и республиканских организаций здравоохранения, оказывающих стационарную психиатрическую помощь</a:t>
            </a:r>
            <a:endParaRPr lang="ru-RU" sz="2400" dirty="0">
              <a:solidFill>
                <a:srgbClr val="F4860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496"/>
            <a:ext cx="8183880" cy="33575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Форма состоит из 2-хразделов: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1-й раздел наиболее востребованные показатели работы психиатрической службы, информацию по которым необходимо предоставлять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ежеквартально.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2-й раздел (уровень социальной опасности, суициды в диспансерной группе, структурная и кадровая составляющая службы)-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раз в полугодие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183880" cy="1928826"/>
          </a:xfrm>
        </p:spPr>
        <p:txBody>
          <a:bodyPr>
            <a:noAutofit/>
          </a:bodyPr>
          <a:lstStyle/>
          <a:p>
            <a:pPr algn="ctr">
              <a:lnSpc>
                <a:spcPts val="3000"/>
              </a:lnSpc>
            </a:pPr>
            <a:r>
              <a:rPr lang="ru-RU" sz="2800" b="0" dirty="0" smtClean="0">
                <a:solidFill>
                  <a:schemeClr val="accent1"/>
                </a:solidFill>
              </a:rPr>
              <a:t>Первичная заболеваемость психическими и поведенческими расстройствами </a:t>
            </a:r>
            <a:br>
              <a:rPr lang="ru-RU" sz="2800" b="0" dirty="0" smtClean="0">
                <a:solidFill>
                  <a:schemeClr val="accent1"/>
                </a:solidFill>
              </a:rPr>
            </a:br>
            <a:r>
              <a:rPr lang="ru-RU" sz="2800" b="0" dirty="0" smtClean="0">
                <a:solidFill>
                  <a:schemeClr val="accent1"/>
                </a:solidFill>
              </a:rPr>
              <a:t>(за исключением психических и поведенческих расстройств, вследствие употребления психоактивных веществ)</a:t>
            </a:r>
            <a:endParaRPr lang="ru-RU" sz="2800" b="0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643182"/>
            <a:ext cx="8183880" cy="35719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3400" i="1" dirty="0" smtClean="0"/>
              <a:t>     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К пациентам с впервые в жизни установленным диагнозом психического расстройства следует относить пациентов, обратившихся в организацию здравоохранения, оказывающую психиатрическую (психотерапевтическую) помощь в амбулаторных условиях, впервые в жизни и ранее не наблюдавшихся у врача-психиатра (психотерапевта) в других организациях здравоохранения.</a:t>
            </a:r>
          </a:p>
          <a:p>
            <a:pPr algn="just"/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83880" cy="1357322"/>
          </a:xfrm>
        </p:spPr>
        <p:txBody>
          <a:bodyPr>
            <a:noAutofit/>
          </a:bodyPr>
          <a:lstStyle/>
          <a:p>
            <a:pPr algn="ctr">
              <a:lnSpc>
                <a:spcPts val="3000"/>
              </a:lnSpc>
            </a:pPr>
            <a:r>
              <a:rPr lang="ru-RU" sz="3200" b="0" dirty="0" smtClean="0">
                <a:solidFill>
                  <a:schemeClr val="accent1"/>
                </a:solidFill>
              </a:rPr>
              <a:t>Общая заболеваемость психическими и поведенческими расстройствами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183880" cy="442915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3200" i="1" dirty="0" smtClean="0"/>
              <a:t> 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Число зарегистрированных пациентов с психическими расстройствами, обратившихся за амбулаторной психиатрической (психотерапевтической) помощью в течение отчетного года. в том числе  пациентах, находившихся под диспансерным наблюдением или получавших в течение отчетного года лечебно-профилактическую помощь. </a:t>
            </a:r>
          </a:p>
          <a:p>
            <a:pPr algn="just"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В это число не должны включаться пациенты, снятые с учета и ни разу не посетившие врача-психиатра (психотерапевта) в течение отчетного года (включая умерших и выбывших пациентов, находившихся под диспансерным наблюдением, а также пациентов, снятых с наблюдения в связи с отсутствием сведений в течение календарного года).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183880" cy="1408750"/>
          </a:xfrm>
        </p:spPr>
        <p:txBody>
          <a:bodyPr>
            <a:noAutofit/>
          </a:bodyPr>
          <a:lstStyle/>
          <a:p>
            <a:pPr algn="ctr">
              <a:lnSpc>
                <a:spcPts val="3000"/>
              </a:lnSpc>
            </a:pPr>
            <a:r>
              <a:rPr lang="ru-RU" sz="2700" dirty="0" smtClean="0"/>
              <a:t>Эффективность диспансеризации пациентов, страдающих психическими и поведенческими расстройствами. 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358246" cy="457203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 algn="ctr">
              <a:buNone/>
            </a:pPr>
            <a:r>
              <a:rPr lang="ru-RU" sz="2400" dirty="0" smtClean="0"/>
              <a:t>Число пациентов, снятых с диспансерного наблюдения в связи с выздоровлением или стойким улучшением (</a:t>
            </a:r>
            <a:r>
              <a:rPr lang="ru-RU" sz="2000" b="1" dirty="0" smtClean="0"/>
              <a:t>на конец отчетного периода) </a:t>
            </a:r>
            <a:r>
              <a:rPr lang="en-US" sz="2000" dirty="0" smtClean="0"/>
              <a:t>x</a:t>
            </a:r>
            <a:r>
              <a:rPr lang="ru-RU" sz="2000" dirty="0" smtClean="0"/>
              <a:t> 100 </a:t>
            </a:r>
          </a:p>
          <a:p>
            <a:pPr algn="ctr">
              <a:buNone/>
            </a:pPr>
            <a:endParaRPr lang="ru-RU" sz="2000" dirty="0" smtClean="0"/>
          </a:p>
          <a:p>
            <a:pPr algn="ctr">
              <a:buNone/>
            </a:pPr>
            <a:r>
              <a:rPr lang="ru-RU" sz="2000" dirty="0" smtClean="0"/>
              <a:t> </a:t>
            </a:r>
            <a:r>
              <a:rPr lang="ru-RU" sz="2400" dirty="0" smtClean="0"/>
              <a:t>общее число пациентов, в отношении которых осуществляется диспансерное наблюдение </a:t>
            </a:r>
            <a:br>
              <a:rPr lang="ru-RU" sz="2400" dirty="0" smtClean="0"/>
            </a:br>
            <a:r>
              <a:rPr lang="ru-RU" sz="2400" dirty="0" smtClean="0"/>
              <a:t>(</a:t>
            </a:r>
            <a:r>
              <a:rPr lang="ru-RU" sz="2000" b="1" dirty="0" smtClean="0"/>
              <a:t>на конец отчетного периода)</a:t>
            </a:r>
            <a:endParaRPr lang="ru-RU" dirty="0" smtClean="0"/>
          </a:p>
          <a:p>
            <a:endParaRPr lang="ru-RU" dirty="0" smtClean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42910" y="3857628"/>
            <a:ext cx="7786742" cy="1588"/>
          </a:xfrm>
          <a:prstGeom prst="line">
            <a:avLst/>
          </a:prstGeom>
          <a:ln w="50800">
            <a:solidFill>
              <a:schemeClr val="tx1"/>
            </a:solidFill>
          </a:ln>
          <a:effectLst>
            <a:outerShdw blurRad="50800" dist="50800" dir="5400000" algn="ctr" rotWithShape="0">
              <a:srgbClr val="000000">
                <a:alpha val="57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Уровень первичной инвалидности, связанной с психическими и поведенческими расстройствами.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183880" cy="3714776"/>
          </a:xfrm>
        </p:spPr>
        <p:txBody>
          <a:bodyPr>
            <a:noAutofit/>
          </a:bodyPr>
          <a:lstStyle/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Добавилась популяция трудоспособного возраста.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При формировании показателя обязательно запрашивать информацию у МРЭК ежеквартально.!</a:t>
            </a:r>
          </a:p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     Не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только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специализированных психиатрических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МРЭК,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т.к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годовая отчетность показала, что и другие МРЭК  устанавливали инвалидность в связи с психическими и поведенческими расстройствами</a:t>
            </a:r>
            <a:r>
              <a:rPr lang="ru-RU" sz="2400" dirty="0" smtClean="0"/>
              <a:t>. </a:t>
            </a:r>
          </a:p>
          <a:p>
            <a:pPr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Доля пациентов, пролеченных стационарно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183880" cy="4214842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Число пациентов, пролеченных стационарно </a:t>
            </a:r>
          </a:p>
          <a:p>
            <a:pPr algn="just">
              <a:buNone/>
            </a:pPr>
            <a:r>
              <a:rPr lang="ru-RU" dirty="0" err="1" smtClean="0"/>
              <a:t>х</a:t>
            </a:r>
            <a:r>
              <a:rPr lang="ru-RU" dirty="0" smtClean="0"/>
              <a:t> 100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Общее число пациентов, получивших психиатрическую помощь в отчетном периоде.</a:t>
            </a:r>
          </a:p>
          <a:p>
            <a:pPr algn="just"/>
            <a:endParaRPr lang="ru-RU" dirty="0" smtClean="0"/>
          </a:p>
          <a:p>
            <a:pPr algn="ctr">
              <a:buNone/>
            </a:pPr>
            <a:r>
              <a:rPr lang="ru-RU" sz="3600" b="1" dirty="0" smtClean="0">
                <a:solidFill>
                  <a:srgbClr val="F486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Средняя длительность стационарного лечения</a:t>
            </a:r>
            <a:r>
              <a:rPr lang="ru-RU" sz="4100" b="1" dirty="0" smtClean="0">
                <a:solidFill>
                  <a:srgbClr val="F486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</a:t>
            </a:r>
          </a:p>
          <a:p>
            <a:pPr algn="just">
              <a:buNone/>
            </a:pPr>
            <a:endParaRPr lang="ru-RU" dirty="0" smtClean="0"/>
          </a:p>
          <a:p>
            <a:pPr algn="just"/>
            <a:r>
              <a:rPr lang="ru-RU" dirty="0" smtClean="0"/>
              <a:t>Общее число койко-дней, фактически проведенных пациентами / число пролеченных (выписанных + умерших) пациентов.</a:t>
            </a:r>
          </a:p>
          <a:p>
            <a:endParaRPr lang="ru-RU" dirty="0" smtClean="0"/>
          </a:p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28596" y="2428868"/>
            <a:ext cx="8001056" cy="1588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50800" dir="5400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2377</TotalTime>
  <Words>1188</Words>
  <PresentationFormat>Экран (4:3)</PresentationFormat>
  <Paragraphs>120</Paragraphs>
  <Slides>26</Slides>
  <Notes>6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Аспект</vt:lpstr>
      <vt:lpstr>Изменения в формах оперативной информации  и показателях МКР для оценки   деятельности организаций  здравоохранения, оказывающих психиатрическую помощь </vt:lpstr>
      <vt:lpstr> Приказом Министерства здравоохранения Республики Беларусь от 26.07.2016 № 700 «О признании утратившими силу приложений 3, 4, 5, 6 к приказу Министерства здравоохранения Республики Беларусь от 14.11.2006 № 854 и утверждении форм оперативной информации о деятельности организаций здравоохранения, оказывающих психиатрическую и наркологическую помощь»   Приказом Министерства здравоохранения Республики Беларусь  от  19.10.2016 № 1007 «Об оценке работы государственных психиатрических и наркологических организаций здравоохранения областей и г. Минска по модели конечных результатов» </vt:lpstr>
      <vt:lpstr>Изменения претерпели формы отчетности:</vt:lpstr>
      <vt:lpstr>Оперативные показатели деятельности организаций здравоохранения области (г. Минска), оказывающих психиатрическую помощь и республиканских организаций здравоохранения, оказывающих стационарную психиатрическую помощь</vt:lpstr>
      <vt:lpstr>Первичная заболеваемость психическими и поведенческими расстройствами  (за исключением психических и поведенческих расстройств, вследствие употребления психоактивных веществ)</vt:lpstr>
      <vt:lpstr>Общая заболеваемость психическими и поведенческими расстройствами </vt:lpstr>
      <vt:lpstr>Эффективность диспансеризации пациентов, страдающих психическими и поведенческими расстройствами. </vt:lpstr>
      <vt:lpstr>Уровень первичной инвалидности, связанной с психическими и поведенческими расстройствами. </vt:lpstr>
      <vt:lpstr>Доля пациентов, пролеченных стационарно</vt:lpstr>
      <vt:lpstr>Слайд 10</vt:lpstr>
      <vt:lpstr>Слайд 11</vt:lpstr>
      <vt:lpstr>Занятость места (койки) в ПОДП.</vt:lpstr>
      <vt:lpstr>Суициды в диспансерной группе.</vt:lpstr>
      <vt:lpstr>Подразделения психиатрической службы</vt:lpstr>
      <vt:lpstr>Форма отчетности  Показатели больничной летальности в психиатрических стационарах области (г. Минска)</vt:lpstr>
      <vt:lpstr>Показатели парасуицидов среди населения области (г. Минска)</vt:lpstr>
      <vt:lpstr>Модель конечных результатов деятельности государственных психиатрических организаций здравоохранения областей и г. Минска </vt:lpstr>
      <vt:lpstr>МКР разделена на 4 раздела:</vt:lpstr>
      <vt:lpstr>Слайд 19</vt:lpstr>
      <vt:lpstr>Оценка выполнения показателя в баллах вычисляется по формуле: </vt:lpstr>
      <vt:lpstr>Административные показатели деятельности</vt:lpstr>
      <vt:lpstr>Показатели работы государственных организаций здравоохранения, оказывающих психиатрическую помощь в амбулаторных условиях и отделениях дневного пребывания</vt:lpstr>
      <vt:lpstr>Показатели работы государственных организаций здравоохранения, оказывающих психиатрическую помощь в амбулаторных условиях и отделениях дневного пребывания</vt:lpstr>
      <vt:lpstr>Показатели работы государственных организаций здравоохранения, оказывающих стационарную психиатрическую помощь</vt:lpstr>
      <vt:lpstr> Показатели дефектов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Изменения в формах оперативной информации  и показателях МКР для оценки   деятельности организаций  здравоохранения, оказывающих психиатрическую помощь </dc:title>
  <cp:lastModifiedBy>Name</cp:lastModifiedBy>
  <cp:revision>155</cp:revision>
  <dcterms:modified xsi:type="dcterms:W3CDTF">2016-10-21T06:24:32Z</dcterms:modified>
</cp:coreProperties>
</file>