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AD1D1-F99F-49D0-95EF-7B62F1481818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46DA4-0156-4A33-AF36-0C78B51FE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ОИПИ НАН Беларуи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594B-99F5-4E01-8909-71E73F270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ОИПИ НАН Беларуи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594B-99F5-4E01-8909-71E73F270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ОИПИ НАН Беларуи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594B-99F5-4E01-8909-71E73F270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ОИПИ НАН Беларуи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594B-99F5-4E01-8909-71E73F270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ОИПИ НАН Беларуи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594B-99F5-4E01-8909-71E73F270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ОИПИ НАН Беларуи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594B-99F5-4E01-8909-71E73F270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ОИПИ НАН Беларуи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594B-99F5-4E01-8909-71E73F270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ОИПИ НАН Беларуи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594B-99F5-4E01-8909-71E73F270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ОИПИ НАН Беларуи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594B-99F5-4E01-8909-71E73F270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ОИПИ НАН Беларуи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594B-99F5-4E01-8909-71E73F270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ОИПИ НАН Беларуи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594B-99F5-4E01-8909-71E73F270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ОИПИ НАН Беларуи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594B-99F5-4E01-8909-71E73F270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ОИПИ НАН Беларуи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5594B-99F5-4E01-8909-71E73F270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elobokin@tut.by" TargetMode="External"/><Relationship Id="rId2" Type="http://schemas.openxmlformats.org/officeDocument/2006/relationships/hyperlink" Target="mailto:SoftwareForHealthcare@gmail.co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338616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C0000"/>
                </a:solidFill>
              </a:rPr>
              <a:t>Основные принципы формирования и ведения единого </a:t>
            </a:r>
            <a:r>
              <a:rPr lang="ru-RU" dirty="0" smtClean="0">
                <a:solidFill>
                  <a:srgbClr val="CC0000"/>
                </a:solidFill>
              </a:rPr>
              <a:t>регистра учета </a:t>
            </a:r>
            <a:r>
              <a:rPr lang="ru-RU" dirty="0">
                <a:solidFill>
                  <a:srgbClr val="CC0000"/>
                </a:solidFill>
              </a:rPr>
              <a:t>лиц потребляющих наркотические психотропные вещества и их аналоги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1802" y="4286256"/>
            <a:ext cx="5786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/>
              <a:t>ОИПИ НАН Беларуси</a:t>
            </a:r>
          </a:p>
          <a:p>
            <a:pPr algn="r"/>
            <a:r>
              <a:rPr lang="ru-RU" sz="3200" dirty="0" smtClean="0"/>
              <a:t>РНПЦ психического здоровья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00034" y="7143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Управление данными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85720" y="3000372"/>
            <a:ext cx="2357454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28596" y="2357430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C0000"/>
                </a:solidFill>
              </a:rPr>
              <a:t>логин</a:t>
            </a:r>
            <a:endParaRPr lang="ru-RU" sz="2400" dirty="0">
              <a:solidFill>
                <a:srgbClr val="CC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3571876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C0000"/>
                </a:solidFill>
              </a:rPr>
              <a:t>пароль</a:t>
            </a:r>
            <a:endParaRPr lang="ru-RU" sz="2400" dirty="0">
              <a:solidFill>
                <a:srgbClr val="CC0000"/>
              </a:solidFill>
            </a:endParaRPr>
          </a:p>
        </p:txBody>
      </p:sp>
      <p:pic>
        <p:nvPicPr>
          <p:cNvPr id="12" name="Picture 5" descr="http://s1.iconbird.com/ico/0612/iconslandhardware/w256h2561339398364Home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2285992"/>
            <a:ext cx="1643074" cy="1643074"/>
          </a:xfrm>
          <a:prstGeom prst="rect">
            <a:avLst/>
          </a:prstGeom>
          <a:noFill/>
        </p:spPr>
      </p:pic>
      <p:sp>
        <p:nvSpPr>
          <p:cNvPr id="13" name="Двойная стрелка влево/вправо 12"/>
          <p:cNvSpPr/>
          <p:nvPr/>
        </p:nvSpPr>
        <p:spPr>
          <a:xfrm>
            <a:off x="4572000" y="2928934"/>
            <a:ext cx="2428892" cy="64294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143504" y="2357430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C0000"/>
                </a:solidFill>
              </a:rPr>
              <a:t>данные</a:t>
            </a:r>
            <a:endParaRPr lang="ru-RU" sz="2400" dirty="0">
              <a:solidFill>
                <a:srgbClr val="CC0000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571744"/>
            <a:ext cx="13144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43258" y="4071942"/>
            <a:ext cx="685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8944" y="4214818"/>
            <a:ext cx="685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4630" y="4357694"/>
            <a:ext cx="685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594B-99F5-4E01-8909-71E73F270FB3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ОИПИ НАН Беларуи</a:t>
            </a: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85720" y="5000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Вопросы</a:t>
            </a:r>
            <a:r>
              <a:rPr lang="en-US" sz="4400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57174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hlinkClick r:id="rId2"/>
              </a:rPr>
              <a:t>SoftwareForHealthcare@gmail.com</a:t>
            </a:r>
            <a:endParaRPr lang="en-US" sz="4000" dirty="0" smtClean="0"/>
          </a:p>
          <a:p>
            <a:endParaRPr lang="ru-RU" sz="4000" dirty="0" smtClean="0"/>
          </a:p>
          <a:p>
            <a:endParaRPr lang="ru-RU" sz="4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188365" y="4857760"/>
            <a:ext cx="39556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hlinkClick r:id="rId3"/>
              </a:rPr>
              <a:t>belobokin@tut.by</a:t>
            </a:r>
            <a:endParaRPr lang="en-US" sz="4000" dirty="0" smtClean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594B-99F5-4E01-8909-71E73F270FB3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ОИПИ НАН Беларуи</a:t>
            </a: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28596" y="250030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</a:t>
            </a:r>
            <a:r>
              <a:rPr kumimoji="0" lang="ru-RU" sz="8800" b="0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за внимание!</a:t>
            </a:r>
            <a:endParaRPr kumimoji="0" lang="ru-RU" sz="8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594B-99F5-4E01-8909-71E73F270FB3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ОИПИ НАН Беларуи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4529168"/>
          </a:xfrm>
        </p:spPr>
        <p:txBody>
          <a:bodyPr>
            <a:normAutofit/>
          </a:bodyPr>
          <a:lstStyle/>
          <a:p>
            <a:r>
              <a:rPr lang="ru-RU" dirty="0" smtClean="0"/>
              <a:t>Научно-исследовательская </a:t>
            </a:r>
            <a:r>
              <a:rPr lang="ru-RU" dirty="0"/>
              <a:t>и </a:t>
            </a:r>
            <a:r>
              <a:rPr lang="ru-RU" dirty="0" smtClean="0"/>
              <a:t>опытно-конструкторская работа </a:t>
            </a:r>
            <a:r>
              <a:rPr lang="ru-RU" dirty="0"/>
              <a:t>"Создание единой системы учета лиц,  потребляющих наркотические средства, психотропные вещества, их аналоги"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4786322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Заказчик: «Республиканский </a:t>
            </a:r>
            <a:r>
              <a:rPr lang="ru-RU" sz="2800" dirty="0"/>
              <a:t>научно-практический центр психического здоровья»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594B-99F5-4E01-8909-71E73F270FB3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ОИПИ НАН Беларуи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500174"/>
            <a:ext cx="8572528" cy="402910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1 </a:t>
            </a:r>
            <a:r>
              <a:rPr lang="ru-RU" dirty="0" smtClean="0"/>
              <a:t>Разработка форм </a:t>
            </a:r>
            <a:r>
              <a:rPr lang="ru-RU" dirty="0" smtClean="0"/>
              <a:t>учета </a:t>
            </a:r>
            <a:r>
              <a:rPr lang="ru-RU" dirty="0" smtClean="0"/>
              <a:t>лиц,  потребляющих наркотические средства, психотропные вещества, их аналоги</a:t>
            </a:r>
            <a:br>
              <a:rPr lang="ru-RU" dirty="0" smtClean="0"/>
            </a:br>
            <a:r>
              <a:rPr lang="ru-RU" dirty="0" smtClean="0"/>
              <a:t>2 Разработка информационной технологии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43306" y="428604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CC0000"/>
                </a:solidFill>
              </a:rPr>
              <a:t>Задачи</a:t>
            </a:r>
            <a:endParaRPr lang="ru-RU" sz="4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594B-99F5-4E01-8909-71E73F270FB3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ОИПИ НАН Беларуи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42984"/>
            <a:ext cx="42862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Демографические сведения</a:t>
            </a:r>
          </a:p>
          <a:p>
            <a:r>
              <a:rPr lang="ru-RU" sz="2000" dirty="0" smtClean="0"/>
              <a:t>1 Фамилия Имя Отчество</a:t>
            </a:r>
          </a:p>
          <a:p>
            <a:r>
              <a:rPr lang="ru-RU" sz="2000" dirty="0" smtClean="0"/>
              <a:t>2 Пол</a:t>
            </a:r>
          </a:p>
          <a:p>
            <a:r>
              <a:rPr lang="ru-RU" sz="2000" dirty="0" smtClean="0"/>
              <a:t>3 Дата рождения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977502"/>
            <a:ext cx="600079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Идентификационные сведения</a:t>
            </a:r>
          </a:p>
          <a:p>
            <a:r>
              <a:rPr lang="ru-RU" sz="2000" dirty="0" smtClean="0"/>
              <a:t>1 паспорт/свидетельство о рождении/вид на жительство</a:t>
            </a:r>
          </a:p>
          <a:p>
            <a:r>
              <a:rPr lang="ru-RU" sz="2000" dirty="0" smtClean="0"/>
              <a:t>2 Адрес</a:t>
            </a:r>
          </a:p>
          <a:p>
            <a:r>
              <a:rPr lang="ru-RU" sz="2000" dirty="0" smtClean="0"/>
              <a:t>3 Иные контактные данные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71934" y="1142984"/>
            <a:ext cx="507206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Социо-демографические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сведения</a:t>
            </a:r>
          </a:p>
          <a:p>
            <a:r>
              <a:rPr lang="ru-RU" sz="2000" dirty="0" smtClean="0"/>
              <a:t>1 Семейное положение</a:t>
            </a:r>
          </a:p>
          <a:p>
            <a:r>
              <a:rPr lang="ru-RU" sz="2000" dirty="0" smtClean="0"/>
              <a:t>2 Образование</a:t>
            </a:r>
          </a:p>
          <a:p>
            <a:r>
              <a:rPr lang="ru-RU" sz="2000" dirty="0" smtClean="0"/>
              <a:t>3 Занятость</a:t>
            </a:r>
          </a:p>
          <a:p>
            <a:r>
              <a:rPr lang="ru-RU" sz="2000" dirty="0" smtClean="0"/>
              <a:t>4 Правонарушения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572008"/>
            <a:ext cx="600079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Медицинские</a:t>
            </a:r>
            <a:r>
              <a:rPr lang="ru-RU" dirty="0" smtClean="0"/>
              <a:t>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сведения</a:t>
            </a:r>
          </a:p>
          <a:p>
            <a:r>
              <a:rPr lang="ru-RU" sz="2000" dirty="0" smtClean="0"/>
              <a:t>1 Диагноз (МКБ-10) и дата установки диагноза</a:t>
            </a:r>
          </a:p>
          <a:p>
            <a:r>
              <a:rPr lang="ru-RU" sz="2000" dirty="0" smtClean="0"/>
              <a:t>2 Сопутствующие заболевания</a:t>
            </a:r>
          </a:p>
          <a:p>
            <a:r>
              <a:rPr lang="ru-RU" sz="2000" dirty="0" smtClean="0"/>
              <a:t>3 Вид наблюдения: диспансерный/профилактический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785794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C0000"/>
                </a:solidFill>
              </a:rPr>
              <a:t>Данные для постановки на учет в единый регистр</a:t>
            </a:r>
            <a:endParaRPr lang="ru-RU" sz="2400" dirty="0">
              <a:solidFill>
                <a:srgbClr val="CC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0"/>
            <a:ext cx="6429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+mj-lt"/>
                <a:ea typeface="+mj-ea"/>
                <a:cs typeface="+mj-cs"/>
              </a:rPr>
              <a:t>Разработка </a:t>
            </a:r>
            <a:r>
              <a:rPr lang="ru-RU" sz="4000" dirty="0" smtClean="0">
                <a:latin typeface="+mj-lt"/>
                <a:ea typeface="+mj-ea"/>
                <a:cs typeface="+mj-cs"/>
              </a:rPr>
              <a:t>форм </a:t>
            </a:r>
            <a:r>
              <a:rPr lang="ru-RU" sz="4000" dirty="0" smtClean="0">
                <a:latin typeface="+mj-lt"/>
                <a:ea typeface="+mj-ea"/>
                <a:cs typeface="+mj-cs"/>
              </a:rPr>
              <a:t>учета </a:t>
            </a:r>
            <a:endParaRPr lang="ru-RU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594B-99F5-4E01-8909-71E73F270FB3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ОИПИ НАН Беларуи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928934"/>
            <a:ext cx="8786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Основание для снятия с учета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/>
              <a:t>Стойкая ремиссия (выздоровление</a:t>
            </a:r>
            <a:r>
              <a:rPr lang="ru-RU" sz="2000" b="1" dirty="0" smtClean="0"/>
              <a:t>);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/>
              <a:t>Отсутствие </a:t>
            </a:r>
            <a:r>
              <a:rPr lang="ru-RU" sz="2000" b="1" dirty="0"/>
              <a:t>объективных сведений о местонахождении более 1,5 </a:t>
            </a:r>
            <a:r>
              <a:rPr lang="ru-RU" sz="2000" b="1" dirty="0" smtClean="0"/>
              <a:t>лет</a:t>
            </a:r>
            <a:r>
              <a:rPr lang="en-US" sz="2000" b="1" dirty="0" smtClean="0"/>
              <a:t>;</a:t>
            </a:r>
            <a:endParaRPr lang="ru-RU" sz="2000" b="1" dirty="0" smtClean="0"/>
          </a:p>
          <a:p>
            <a:pPr>
              <a:buFont typeface="Wingdings" pitchFamily="2" charset="2"/>
              <a:buChar char="§"/>
            </a:pPr>
            <a:r>
              <a:rPr lang="ru-RU" sz="2000" b="1" dirty="0" smtClean="0"/>
              <a:t>Осуждение </a:t>
            </a:r>
            <a:r>
              <a:rPr lang="ru-RU" sz="2000" b="1" dirty="0"/>
              <a:t>с лишением свободы на срок свыше 1 </a:t>
            </a:r>
            <a:r>
              <a:rPr lang="ru-RU" sz="2000" b="1" dirty="0" smtClean="0"/>
              <a:t>года</a:t>
            </a:r>
            <a:r>
              <a:rPr lang="en-US" sz="2000" b="1" dirty="0" smtClean="0"/>
              <a:t>;</a:t>
            </a:r>
            <a:endParaRPr lang="ru-RU" sz="2000" b="1" dirty="0" smtClean="0"/>
          </a:p>
          <a:p>
            <a:pPr>
              <a:buFont typeface="Wingdings" pitchFamily="2" charset="2"/>
              <a:buChar char="§"/>
            </a:pPr>
            <a:r>
              <a:rPr lang="ru-RU" sz="2000" b="1" dirty="0" smtClean="0"/>
              <a:t>В </a:t>
            </a:r>
            <a:r>
              <a:rPr lang="ru-RU" sz="2000" b="1" dirty="0"/>
              <a:t>связи со </a:t>
            </a:r>
            <a:r>
              <a:rPr lang="ru-RU" sz="2000" b="1" dirty="0" smtClean="0"/>
              <a:t>смертью</a:t>
            </a:r>
            <a:r>
              <a:rPr lang="en-US" sz="2000" b="1" dirty="0" smtClean="0"/>
              <a:t>;</a:t>
            </a:r>
            <a:endParaRPr lang="ru-RU" sz="2000" b="1" dirty="0" smtClean="0"/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В </a:t>
            </a:r>
            <a:r>
              <a:rPr lang="ru-RU" sz="2000" dirty="0"/>
              <a:t>связи со сменой места </a:t>
            </a:r>
            <a:r>
              <a:rPr lang="ru-RU" sz="2000" dirty="0" smtClean="0"/>
              <a:t>жительства</a:t>
            </a:r>
            <a:r>
              <a:rPr lang="en-US" sz="2000" dirty="0" smtClean="0"/>
              <a:t>;</a:t>
            </a:r>
            <a:r>
              <a:rPr lang="ru-RU" sz="20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В </a:t>
            </a:r>
            <a:r>
              <a:rPr lang="ru-RU" sz="2000" dirty="0"/>
              <a:t>связи с переводом с профилактического учета на </a:t>
            </a:r>
            <a:r>
              <a:rPr lang="ru-RU" sz="2000" dirty="0" smtClean="0"/>
              <a:t>диспансерный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286388"/>
            <a:ext cx="7929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Медицинские сведения</a:t>
            </a:r>
          </a:p>
          <a:p>
            <a:r>
              <a:rPr lang="ru-RU" sz="2000" dirty="0" smtClean="0"/>
              <a:t>Номер</a:t>
            </a:r>
            <a:r>
              <a:rPr lang="en-US" sz="2000" dirty="0" smtClean="0"/>
              <a:t> </a:t>
            </a:r>
            <a:r>
              <a:rPr lang="ru-RU" sz="2000" dirty="0" smtClean="0"/>
              <a:t>и дата </a:t>
            </a:r>
            <a:r>
              <a:rPr lang="ru-RU" sz="2000" dirty="0"/>
              <a:t>протокола ВКК о прекращении диспансерного или профилактического </a:t>
            </a:r>
            <a:r>
              <a:rPr lang="ru-RU" sz="2000" dirty="0" smtClean="0"/>
              <a:t>наблюдения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785794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C0000"/>
                </a:solidFill>
              </a:rPr>
              <a:t>Снятие с учета в едином регистре</a:t>
            </a:r>
            <a:endParaRPr lang="ru-RU" sz="2400" dirty="0">
              <a:solidFill>
                <a:srgbClr val="CC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0"/>
            <a:ext cx="6429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+mj-lt"/>
                <a:ea typeface="+mj-ea"/>
                <a:cs typeface="+mj-cs"/>
              </a:rPr>
              <a:t>Разработка </a:t>
            </a:r>
            <a:r>
              <a:rPr lang="ru-RU" sz="4000" dirty="0" smtClean="0">
                <a:latin typeface="+mj-lt"/>
                <a:ea typeface="+mj-ea"/>
                <a:cs typeface="+mj-cs"/>
              </a:rPr>
              <a:t>форм </a:t>
            </a:r>
            <a:r>
              <a:rPr lang="ru-RU" sz="4000" dirty="0" smtClean="0">
                <a:latin typeface="+mj-lt"/>
                <a:ea typeface="+mj-ea"/>
                <a:cs typeface="+mj-cs"/>
              </a:rPr>
              <a:t>учета </a:t>
            </a:r>
            <a:endParaRPr lang="ru-RU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428736"/>
            <a:ext cx="42862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Демографические сведения</a:t>
            </a:r>
          </a:p>
          <a:p>
            <a:r>
              <a:rPr lang="ru-RU" sz="2000" dirty="0" smtClean="0"/>
              <a:t>1 Фамилия Имя Отчество</a:t>
            </a:r>
          </a:p>
          <a:p>
            <a:r>
              <a:rPr lang="ru-RU" sz="2000" dirty="0" smtClean="0"/>
              <a:t>2 Пол</a:t>
            </a:r>
          </a:p>
          <a:p>
            <a:r>
              <a:rPr lang="ru-RU" sz="2000" dirty="0" smtClean="0"/>
              <a:t>3 Дата рождения</a:t>
            </a:r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594B-99F5-4E01-8909-71E73F270FB3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ОИПИ НАН Беларуи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Разработка информационной технологии</a:t>
            </a:r>
            <a:endParaRPr lang="ru-RU" dirty="0"/>
          </a:p>
        </p:txBody>
      </p:sp>
      <p:pic>
        <p:nvPicPr>
          <p:cNvPr id="3" name="Picture 4" descr="shema2_72dp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09565" y="1785926"/>
            <a:ext cx="6481763" cy="38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785783" y="3181361"/>
          <a:ext cx="838200" cy="676275"/>
        </p:xfrm>
        <a:graphic>
          <a:graphicData uri="http://schemas.openxmlformats.org/presentationml/2006/ole">
            <p:oleObj spid="_x0000_s1026" name="Visio" r:id="rId4" imgW="938296" imgH="778988" progId="">
              <p:embed/>
            </p:oleObj>
          </a:graphicData>
        </a:graphic>
      </p:graphicFrame>
      <p:graphicFrame>
        <p:nvGraphicFramePr>
          <p:cNvPr id="1027" name="Object 9"/>
          <p:cNvGraphicFramePr>
            <a:graphicFrameLocks noChangeAspect="1"/>
          </p:cNvGraphicFramePr>
          <p:nvPr/>
        </p:nvGraphicFramePr>
        <p:xfrm>
          <a:off x="4000470" y="4324361"/>
          <a:ext cx="838200" cy="676275"/>
        </p:xfrm>
        <a:graphic>
          <a:graphicData uri="http://schemas.openxmlformats.org/presentationml/2006/ole">
            <p:oleObj spid="_x0000_s1027" name="Visio" r:id="rId5" imgW="938296" imgH="778988" progId="">
              <p:embed/>
            </p:oleObj>
          </a:graphicData>
        </a:graphic>
      </p:graphicFrame>
      <p:graphicFrame>
        <p:nvGraphicFramePr>
          <p:cNvPr id="1028" name="Object 10"/>
          <p:cNvGraphicFramePr>
            <a:graphicFrameLocks noChangeAspect="1"/>
          </p:cNvGraphicFramePr>
          <p:nvPr/>
        </p:nvGraphicFramePr>
        <p:xfrm>
          <a:off x="357158" y="4038611"/>
          <a:ext cx="838200" cy="676275"/>
        </p:xfrm>
        <a:graphic>
          <a:graphicData uri="http://schemas.openxmlformats.org/presentationml/2006/ole">
            <p:oleObj spid="_x0000_s1028" name="Visio" r:id="rId6" imgW="938296" imgH="778988" progId="">
              <p:embed/>
            </p:oleObj>
          </a:graphicData>
        </a:graphic>
      </p:graphicFrame>
      <p:graphicFrame>
        <p:nvGraphicFramePr>
          <p:cNvPr id="1029" name="Object 11"/>
          <p:cNvGraphicFramePr>
            <a:graphicFrameLocks noChangeAspect="1"/>
          </p:cNvGraphicFramePr>
          <p:nvPr/>
        </p:nvGraphicFramePr>
        <p:xfrm>
          <a:off x="2714595" y="2395548"/>
          <a:ext cx="838200" cy="676275"/>
        </p:xfrm>
        <a:graphic>
          <a:graphicData uri="http://schemas.openxmlformats.org/presentationml/2006/ole">
            <p:oleObj spid="_x0000_s1029" name="Visio" r:id="rId7" imgW="938296" imgH="778988" progId="">
              <p:embed/>
            </p:oleObj>
          </a:graphicData>
        </a:graphic>
      </p:graphicFrame>
      <p:graphicFrame>
        <p:nvGraphicFramePr>
          <p:cNvPr id="1030" name="Object 13"/>
          <p:cNvGraphicFramePr>
            <a:graphicFrameLocks noChangeAspect="1"/>
          </p:cNvGraphicFramePr>
          <p:nvPr/>
        </p:nvGraphicFramePr>
        <p:xfrm>
          <a:off x="4000470" y="3181361"/>
          <a:ext cx="838200" cy="676275"/>
        </p:xfrm>
        <a:graphic>
          <a:graphicData uri="http://schemas.openxmlformats.org/presentationml/2006/ole">
            <p:oleObj spid="_x0000_s1030" name="Visio" r:id="rId8" imgW="938296" imgH="778988" progId="">
              <p:embed/>
            </p:oleObj>
          </a:graphicData>
        </a:graphic>
      </p:graphicFrame>
      <p:graphicFrame>
        <p:nvGraphicFramePr>
          <p:cNvPr id="1031" name="Object 12"/>
          <p:cNvGraphicFramePr>
            <a:graphicFrameLocks noChangeAspect="1"/>
          </p:cNvGraphicFramePr>
          <p:nvPr/>
        </p:nvGraphicFramePr>
        <p:xfrm>
          <a:off x="2285970" y="3324236"/>
          <a:ext cx="838200" cy="676275"/>
        </p:xfrm>
        <a:graphic>
          <a:graphicData uri="http://schemas.openxmlformats.org/presentationml/2006/ole">
            <p:oleObj spid="_x0000_s1031" name="Visio" r:id="rId9" imgW="938296" imgH="778988" progId="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14942" y="2214554"/>
            <a:ext cx="39290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200" dirty="0" smtClean="0"/>
              <a:t>Удаленный доступ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 smtClean="0"/>
              <a:t>Разграничение прав по областям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 smtClean="0"/>
              <a:t>Разграничение прав на просмотр и редактирование</a:t>
            </a:r>
          </a:p>
          <a:p>
            <a:r>
              <a:rPr lang="ru-RU" sz="2200" dirty="0" smtClean="0"/>
              <a:t> </a:t>
            </a:r>
            <a:endParaRPr lang="ru-RU" sz="22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594B-99F5-4E01-8909-71E73F270FB3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ОИПИ НАН Беларуи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11"/>
          <p:cNvGraphicFramePr>
            <a:graphicFrameLocks noChangeAspect="1"/>
          </p:cNvGraphicFramePr>
          <p:nvPr/>
        </p:nvGraphicFramePr>
        <p:xfrm>
          <a:off x="4929190" y="3143248"/>
          <a:ext cx="1546543" cy="1247779"/>
        </p:xfrm>
        <a:graphic>
          <a:graphicData uri="http://schemas.openxmlformats.org/presentationml/2006/ole">
            <p:oleObj spid="_x0000_s2051" name="Visio" r:id="rId3" imgW="938296" imgH="778988" progId="">
              <p:embed/>
            </p:oleObj>
          </a:graphicData>
        </a:graphic>
      </p:graphicFrame>
      <p:sp>
        <p:nvSpPr>
          <p:cNvPr id="11" name="Стрелка углом 10"/>
          <p:cNvSpPr/>
          <p:nvPr/>
        </p:nvSpPr>
        <p:spPr>
          <a:xfrm>
            <a:off x="1571604" y="3929066"/>
            <a:ext cx="3286148" cy="928694"/>
          </a:xfrm>
          <a:prstGeom prst="bentArrow">
            <a:avLst>
              <a:gd name="adj1" fmla="val 25000"/>
              <a:gd name="adj2" fmla="val 17426"/>
              <a:gd name="adj3" fmla="val 26515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7422" y="2786058"/>
            <a:ext cx="10567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latin typeface="Wingdings" pitchFamily="2" charset="2"/>
              </a:rPr>
              <a:t>*</a:t>
            </a:r>
            <a:endParaRPr lang="ru-RU" sz="6000" dirty="0"/>
          </a:p>
        </p:txBody>
      </p:sp>
      <p:pic>
        <p:nvPicPr>
          <p:cNvPr id="2053" name="Picture 5" descr="http://s1.iconbird.com/ico/0612/iconslandhardware/w256h2561339398364HomeServ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571480"/>
            <a:ext cx="1643074" cy="164307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786446" y="0"/>
            <a:ext cx="2428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C0000"/>
                </a:solidFill>
              </a:rPr>
              <a:t>Центральный защищенный сервер</a:t>
            </a:r>
            <a:endParaRPr lang="ru-RU" sz="2000" dirty="0">
              <a:solidFill>
                <a:srgbClr val="CC0000"/>
              </a:solidFill>
            </a:endParaRPr>
          </a:p>
        </p:txBody>
      </p:sp>
      <p:sp>
        <p:nvSpPr>
          <p:cNvPr id="16" name="Двойная стрелка влево/вверх 15"/>
          <p:cNvSpPr/>
          <p:nvPr/>
        </p:nvSpPr>
        <p:spPr>
          <a:xfrm>
            <a:off x="6786578" y="2357430"/>
            <a:ext cx="1857388" cy="2143140"/>
          </a:xfrm>
          <a:prstGeom prst="left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9190" y="2857496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CC0000"/>
                </a:solidFill>
              </a:rPr>
              <a:t>Защищенный канал</a:t>
            </a:r>
            <a:endParaRPr lang="ru-RU" sz="2400" dirty="0">
              <a:solidFill>
                <a:srgbClr val="CC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0100" y="6334780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C0000"/>
                </a:solidFill>
              </a:rPr>
              <a:t>УЗ МЗ</a:t>
            </a:r>
            <a:endParaRPr lang="ru-RU" sz="2800" dirty="0">
              <a:solidFill>
                <a:srgbClr val="CC000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1000108"/>
            <a:ext cx="7343804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Разработка информационной технологии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6314" y="4714884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Интерфейс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4357694"/>
            <a:ext cx="685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5143512"/>
            <a:ext cx="11334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594B-99F5-4E01-8909-71E73F270FB3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ОИПИ НАН Беларуи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857224" y="214290"/>
            <a:ext cx="7643192" cy="954344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ru-RU" sz="4800" dirty="0" smtClean="0">
                <a:solidFill>
                  <a:srgbClr val="CC0000"/>
                </a:solidFill>
              </a:rPr>
              <a:t>Е</a:t>
            </a:r>
            <a:r>
              <a:rPr lang="ru-RU" sz="4800" dirty="0" smtClean="0">
                <a:solidFill>
                  <a:srgbClr val="CC0000"/>
                </a:solidFill>
              </a:rPr>
              <a:t>диный </a:t>
            </a:r>
            <a:r>
              <a:rPr lang="ru-RU" sz="4800" dirty="0" smtClean="0">
                <a:solidFill>
                  <a:srgbClr val="CC0000"/>
                </a:solidFill>
              </a:rPr>
              <a:t>регистр</a:t>
            </a:r>
            <a:endParaRPr lang="ru-RU" alt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539551" y="1273320"/>
            <a:ext cx="3431266" cy="6840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Вход в систему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4741349" y="1273319"/>
            <a:ext cx="4079122" cy="1368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Предоставление информации в пределах уровня доступа</a:t>
            </a:r>
            <a:endParaRPr lang="ru-RU" altLang="ru-RU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970817" y="1400186"/>
            <a:ext cx="770532" cy="377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753650" y="3349468"/>
            <a:ext cx="4079121" cy="720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Валидация</a:t>
            </a:r>
            <a:r>
              <a:rPr lang="ru-RU" alt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данных</a:t>
            </a:r>
            <a:endParaRPr lang="ru-RU" altLang="ru-RU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6542020" y="2656492"/>
            <a:ext cx="432048" cy="7084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539551" y="3349468"/>
            <a:ext cx="3456819" cy="7200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Хранение данных</a:t>
            </a:r>
            <a:endParaRPr lang="ru-RU" altLang="ru-RU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3996368" y="3591352"/>
            <a:ext cx="757282" cy="3462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539549" y="4729704"/>
            <a:ext cx="3456819" cy="936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Администрирование данных</a:t>
            </a:r>
            <a:endParaRPr lang="ru-RU" altLang="ru-RU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Стрелка вверх 18"/>
          <p:cNvSpPr/>
          <p:nvPr/>
        </p:nvSpPr>
        <p:spPr>
          <a:xfrm>
            <a:off x="2420360" y="4085001"/>
            <a:ext cx="423448" cy="6447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 bwMode="auto">
          <a:xfrm>
            <a:off x="513998" y="2570650"/>
            <a:ext cx="3456819" cy="4914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Авторизация</a:t>
            </a:r>
            <a:endParaRPr lang="ru-RU" altLang="ru-RU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Стрелка вверх 20"/>
          <p:cNvSpPr/>
          <p:nvPr/>
        </p:nvSpPr>
        <p:spPr>
          <a:xfrm>
            <a:off x="2420363" y="1957395"/>
            <a:ext cx="423448" cy="6087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594B-99F5-4E01-8909-71E73F270FB3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26" name="Нижний колонтитул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ОИПИ НАН Беларуи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357166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C0000"/>
                </a:solidFill>
              </a:rPr>
              <a:t>Стандарт</a:t>
            </a:r>
            <a:r>
              <a:rPr lang="en-US" sz="3600" dirty="0" smtClean="0">
                <a:solidFill>
                  <a:srgbClr val="CC0000"/>
                </a:solidFill>
              </a:rPr>
              <a:t> </a:t>
            </a:r>
            <a:r>
              <a:rPr lang="ru-RU" sz="3600" dirty="0" smtClean="0">
                <a:solidFill>
                  <a:srgbClr val="CC0000"/>
                </a:solidFill>
              </a:rPr>
              <a:t>обмена </a:t>
            </a:r>
            <a:r>
              <a:rPr lang="ru-RU" sz="3600" dirty="0" smtClean="0">
                <a:solidFill>
                  <a:srgbClr val="CC0000"/>
                </a:solidFill>
              </a:rPr>
              <a:t>медицинскими </a:t>
            </a:r>
            <a:r>
              <a:rPr lang="ru-RU" sz="3600" dirty="0" smtClean="0">
                <a:solidFill>
                  <a:srgbClr val="CC0000"/>
                </a:solidFill>
              </a:rPr>
              <a:t>данными</a:t>
            </a:r>
            <a:endParaRPr lang="ru-RU" sz="3600" dirty="0">
              <a:solidFill>
                <a:srgbClr val="CC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1071546"/>
            <a:ext cx="29979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HL7 FHIR</a:t>
            </a:r>
            <a:endParaRPr lang="ru-RU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714620"/>
            <a:ext cx="87868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/>
              <a:t>фокус на практическую </a:t>
            </a:r>
            <a:r>
              <a:rPr lang="ru-RU" sz="2400" dirty="0" smtClean="0"/>
              <a:t>реализуемость;</a:t>
            </a:r>
            <a:endParaRPr lang="ru-RU" sz="2400" dirty="0" smtClean="0"/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следование за развивающимися </a:t>
            </a:r>
            <a:r>
              <a:rPr lang="ru-RU" sz="2400" dirty="0" err="1" smtClean="0"/>
              <a:t>веб-технологиями</a:t>
            </a:r>
            <a:r>
              <a:rPr lang="ru-RU" sz="2400" dirty="0" smtClean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включение в спецификацию только самых важных/общих концептов</a:t>
            </a:r>
            <a:r>
              <a:rPr lang="ru-RU" sz="2400" dirty="0" smtClean="0"/>
              <a:t>, </a:t>
            </a:r>
            <a:r>
              <a:rPr lang="ru-RU" sz="2400" dirty="0" smtClean="0"/>
              <a:t>чтобы сохранить спецификацию небольшой и описать 20% концептов, участвующих в 80% </a:t>
            </a:r>
            <a:r>
              <a:rPr lang="ru-RU" sz="2400" dirty="0" err="1" smtClean="0"/>
              <a:t>информатизируемых</a:t>
            </a:r>
            <a:r>
              <a:rPr lang="ru-RU" sz="2400" dirty="0" smtClean="0"/>
              <a:t> сценариев;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открытость стандарта и развитие в ключе </a:t>
            </a:r>
            <a:r>
              <a:rPr lang="ru-RU" sz="2400" dirty="0" err="1" smtClean="0"/>
              <a:t>Open</a:t>
            </a:r>
            <a:r>
              <a:rPr lang="ru-RU" sz="2400" dirty="0" smtClean="0"/>
              <a:t> </a:t>
            </a:r>
            <a:r>
              <a:rPr lang="ru-RU" sz="2400" dirty="0" err="1" smtClean="0"/>
              <a:t>Source</a:t>
            </a:r>
            <a:r>
              <a:rPr lang="ru-RU" sz="2400" dirty="0" smtClean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обязательный уровень "</a:t>
            </a:r>
            <a:r>
              <a:rPr lang="ru-RU" sz="2400" dirty="0" err="1" smtClean="0"/>
              <a:t>человеко</a:t>
            </a:r>
            <a:r>
              <a:rPr lang="en-US" sz="2400" dirty="0" smtClean="0"/>
              <a:t>-</a:t>
            </a:r>
            <a:r>
              <a:rPr lang="ru-RU" sz="2400" dirty="0" smtClean="0"/>
              <a:t>читабельных </a:t>
            </a:r>
            <a:r>
              <a:rPr lang="ru-RU" sz="2400" dirty="0" smtClean="0"/>
              <a:t>данных" при обмене.</a:t>
            </a:r>
            <a:endParaRPr lang="ru-RU" sz="24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594B-99F5-4E01-8909-71E73F270FB3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ОИПИ НАН Беларуи</a:t>
            </a: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373</Words>
  <Application>Microsoft Office PowerPoint</Application>
  <PresentationFormat>Экран (4:3)</PresentationFormat>
  <Paragraphs>96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Visio</vt:lpstr>
      <vt:lpstr>Основные принципы формирования и ведения единого регистра учета лиц потребляющих наркотические психотропные вещества и их аналоги</vt:lpstr>
      <vt:lpstr>Научно-исследовательская и опытно-конструкторская работа "Создание единой системы учета лиц,  потребляющих наркотические средства, психотропные вещества, их аналоги"</vt:lpstr>
      <vt:lpstr>1 Разработка форм учета лиц,  потребляющих наркотические средства, психотропные вещества, их аналоги 2 Разработка информационной технологии </vt:lpstr>
      <vt:lpstr>Слайд 4</vt:lpstr>
      <vt:lpstr>Слайд 5</vt:lpstr>
      <vt:lpstr>Разработка информационной технологии</vt:lpstr>
      <vt:lpstr>Слайд 7</vt:lpstr>
      <vt:lpstr>Единый регистр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принципы формирования и ведения единого реестра учета лиц потребляющих наркотические психотропные вещества и их аналоги</dc:title>
  <dc:creator>Krasko</dc:creator>
  <cp:lastModifiedBy>Krasko</cp:lastModifiedBy>
  <cp:revision>26</cp:revision>
  <dcterms:created xsi:type="dcterms:W3CDTF">2016-10-19T06:54:42Z</dcterms:created>
  <dcterms:modified xsi:type="dcterms:W3CDTF">2016-10-20T08:36:55Z</dcterms:modified>
</cp:coreProperties>
</file>