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1" r:id="rId6"/>
    <p:sldId id="273" r:id="rId7"/>
    <p:sldId id="274" r:id="rId8"/>
    <p:sldId id="275" r:id="rId9"/>
    <p:sldId id="276" r:id="rId10"/>
    <p:sldId id="277" r:id="rId11"/>
    <p:sldId id="265" r:id="rId12"/>
    <p:sldId id="266" r:id="rId13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78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Гомельская область</c:v>
                </c:pt>
                <c:pt idx="1">
                  <c:v>Гродненская область</c:v>
                </c:pt>
                <c:pt idx="2">
                  <c:v>Брестская область</c:v>
                </c:pt>
                <c:pt idx="3">
                  <c:v>Минская область</c:v>
                </c:pt>
                <c:pt idx="4">
                  <c:v>Могилевская область</c:v>
                </c:pt>
                <c:pt idx="5">
                  <c:v>г. Минск</c:v>
                </c:pt>
                <c:pt idx="6">
                  <c:v>Витебская область</c:v>
                </c:pt>
                <c:pt idx="7">
                  <c:v>Республика Беларусь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324</c:v>
                </c:pt>
                <c:pt idx="1">
                  <c:v>161</c:v>
                </c:pt>
                <c:pt idx="2">
                  <c:v>51</c:v>
                </c:pt>
                <c:pt idx="3">
                  <c:v>274</c:v>
                </c:pt>
                <c:pt idx="4">
                  <c:v>50</c:v>
                </c:pt>
                <c:pt idx="5">
                  <c:v>180</c:v>
                </c:pt>
                <c:pt idx="6">
                  <c:v>48</c:v>
                </c:pt>
                <c:pt idx="7">
                  <c:v>1054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3.3783783783783786E-3"/>
                  <c:y val="-2.507679521716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513513513513514E-2"/>
                  <c:y val="-2.00614361737312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Гомельская область</c:v>
                </c:pt>
                <c:pt idx="1">
                  <c:v>Гродненская область</c:v>
                </c:pt>
                <c:pt idx="2">
                  <c:v>Брестская область</c:v>
                </c:pt>
                <c:pt idx="3">
                  <c:v>Минская область</c:v>
                </c:pt>
                <c:pt idx="4">
                  <c:v>Могилевская область</c:v>
                </c:pt>
                <c:pt idx="5">
                  <c:v>г. Минск</c:v>
                </c:pt>
                <c:pt idx="6">
                  <c:v>Витебская область</c:v>
                </c:pt>
                <c:pt idx="7">
                  <c:v>Республика Беларусь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289</c:v>
                </c:pt>
                <c:pt idx="1">
                  <c:v>154</c:v>
                </c:pt>
                <c:pt idx="2">
                  <c:v>97</c:v>
                </c:pt>
                <c:pt idx="3">
                  <c:v>278</c:v>
                </c:pt>
                <c:pt idx="4">
                  <c:v>50</c:v>
                </c:pt>
                <c:pt idx="5">
                  <c:v>168</c:v>
                </c:pt>
                <c:pt idx="6">
                  <c:v>63</c:v>
                </c:pt>
                <c:pt idx="7">
                  <c:v>1099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Гомельская область</c:v>
                </c:pt>
                <c:pt idx="1">
                  <c:v>Гродненская область</c:v>
                </c:pt>
                <c:pt idx="2">
                  <c:v>Брестская область</c:v>
                </c:pt>
                <c:pt idx="3">
                  <c:v>Минская область</c:v>
                </c:pt>
                <c:pt idx="4">
                  <c:v>Могилевская область</c:v>
                </c:pt>
                <c:pt idx="5">
                  <c:v>г. Минск</c:v>
                </c:pt>
                <c:pt idx="6">
                  <c:v>Витебская область</c:v>
                </c:pt>
                <c:pt idx="7">
                  <c:v>Республика Беларусь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271</c:v>
                </c:pt>
                <c:pt idx="1">
                  <c:v>139</c:v>
                </c:pt>
                <c:pt idx="2">
                  <c:v>80</c:v>
                </c:pt>
                <c:pt idx="3">
                  <c:v>233</c:v>
                </c:pt>
                <c:pt idx="4">
                  <c:v>50</c:v>
                </c:pt>
                <c:pt idx="5">
                  <c:v>149</c:v>
                </c:pt>
                <c:pt idx="6">
                  <c:v>57</c:v>
                </c:pt>
                <c:pt idx="7">
                  <c:v>979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01.10.2016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7.8828828828828822E-3"/>
                  <c:y val="-1.50460771302984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Гомельская область</c:v>
                </c:pt>
                <c:pt idx="1">
                  <c:v>Гродненская область</c:v>
                </c:pt>
                <c:pt idx="2">
                  <c:v>Брестская область</c:v>
                </c:pt>
                <c:pt idx="3">
                  <c:v>Минская область</c:v>
                </c:pt>
                <c:pt idx="4">
                  <c:v>Могилевская область</c:v>
                </c:pt>
                <c:pt idx="5">
                  <c:v>г. Минск</c:v>
                </c:pt>
                <c:pt idx="6">
                  <c:v>Витебская область</c:v>
                </c:pt>
                <c:pt idx="7">
                  <c:v>Республика Беларусь</c:v>
                </c:pt>
              </c:strCache>
            </c:strRef>
          </c:cat>
          <c:val>
            <c:numRef>
              <c:f>Лист1!$E$2:$E$9</c:f>
              <c:numCache>
                <c:formatCode>General</c:formatCode>
                <c:ptCount val="8"/>
                <c:pt idx="0">
                  <c:v>215</c:v>
                </c:pt>
                <c:pt idx="1">
                  <c:v>116</c:v>
                </c:pt>
                <c:pt idx="2">
                  <c:v>99</c:v>
                </c:pt>
                <c:pt idx="3">
                  <c:v>197</c:v>
                </c:pt>
                <c:pt idx="4">
                  <c:v>50</c:v>
                </c:pt>
                <c:pt idx="5">
                  <c:v>150</c:v>
                </c:pt>
                <c:pt idx="6">
                  <c:v>47</c:v>
                </c:pt>
                <c:pt idx="7">
                  <c:v>874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7951136"/>
        <c:axId val="1237951680"/>
      </c:barChart>
      <c:catAx>
        <c:axId val="1237951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37951680"/>
        <c:crosses val="autoZero"/>
        <c:auto val="1"/>
        <c:lblAlgn val="ctr"/>
        <c:lblOffset val="100"/>
        <c:noMultiLvlLbl val="0"/>
      </c:catAx>
      <c:valAx>
        <c:axId val="1237951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379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B006-A39F-4C81-9EE5-B6C1781DE0B7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BF26-DF41-4713-85C0-4717712ACC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491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B006-A39F-4C81-9EE5-B6C1781DE0B7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BF26-DF41-4713-85C0-4717712ACC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184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B006-A39F-4C81-9EE5-B6C1781DE0B7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BF26-DF41-4713-85C0-4717712ACC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89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B006-A39F-4C81-9EE5-B6C1781DE0B7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BF26-DF41-4713-85C0-4717712ACC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611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B006-A39F-4C81-9EE5-B6C1781DE0B7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BF26-DF41-4713-85C0-4717712ACC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957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B006-A39F-4C81-9EE5-B6C1781DE0B7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BF26-DF41-4713-85C0-4717712ACC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100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B006-A39F-4C81-9EE5-B6C1781DE0B7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BF26-DF41-4713-85C0-4717712ACC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786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B006-A39F-4C81-9EE5-B6C1781DE0B7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BF26-DF41-4713-85C0-4717712ACC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678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B006-A39F-4C81-9EE5-B6C1781DE0B7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BF26-DF41-4713-85C0-4717712ACC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442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B006-A39F-4C81-9EE5-B6C1781DE0B7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BF26-DF41-4713-85C0-4717712ACC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492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B006-A39F-4C81-9EE5-B6C1781DE0B7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BF26-DF41-4713-85C0-4717712ACC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94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FB006-A39F-4C81-9EE5-B6C1781DE0B7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1BF26-DF41-4713-85C0-4717712ACC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478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Заместительная терапия в Республике Беларусь. Вопросы статистического учета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17320" y="4257358"/>
            <a:ext cx="9144000" cy="1655762"/>
          </a:xfrm>
        </p:spPr>
        <p:txBody>
          <a:bodyPr/>
          <a:lstStyle/>
          <a:p>
            <a:r>
              <a:rPr lang="ru-RU" dirty="0" smtClean="0"/>
              <a:t>Кралько А.А., к.м.н., </a:t>
            </a:r>
            <a:r>
              <a:rPr lang="ru-RU" dirty="0" smtClean="0"/>
              <a:t>доцент</a:t>
            </a:r>
          </a:p>
          <a:p>
            <a:r>
              <a:rPr lang="ru-RU" dirty="0" smtClean="0"/>
              <a:t>Республиканский центр наркологического мониторинга и </a:t>
            </a:r>
            <a:r>
              <a:rPr lang="ru-RU" dirty="0" err="1" smtClean="0"/>
              <a:t>превентологии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634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Распределение пациентов ЗМТ по полу, на 01.10.2016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1950296"/>
              </p:ext>
            </p:extLst>
          </p:nvPr>
        </p:nvGraphicFramePr>
        <p:xfrm>
          <a:off x="838200" y="1825625"/>
          <a:ext cx="103632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2544"/>
                <a:gridCol w="2807485"/>
                <a:gridCol w="32031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Регион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% мужчин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% женщин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Гомельская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74,4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25,6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Гродненская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76,7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23,3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Брестская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70,7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29,3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Минская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61,9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38,1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Могилевская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68,0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32,0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г. Минск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76,0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24,0</a:t>
                      </a:r>
                      <a:endParaRPr lang="ru-RU" sz="2400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Витебская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89,4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10,6</a:t>
                      </a:r>
                      <a:endParaRPr lang="ru-RU" sz="2400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Республика Беларусь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72,2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27,8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6166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Оперативная информация о реализации заместительной терапии </a:t>
            </a:r>
            <a:r>
              <a:rPr lang="ru-RU" dirty="0" err="1" smtClean="0"/>
              <a:t>метадоном</a:t>
            </a:r>
            <a:r>
              <a:rPr lang="ru-RU" dirty="0" smtClean="0"/>
              <a:t> – приложение № 8 к приказу Министерства здравоохранения Республики Беларусь от 26 июля 2016 г. № 700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9160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Предоставление информации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Ежеквартально</a:t>
            </a:r>
          </a:p>
          <a:p>
            <a:r>
              <a:rPr lang="ru-RU" dirty="0" smtClean="0"/>
              <a:t>До 5 числа месяца, следующего за отчетным периодом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021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4092" y="175662"/>
            <a:ext cx="8383005" cy="58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616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7699" y="2329323"/>
            <a:ext cx="9642771" cy="3996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643" y="645036"/>
            <a:ext cx="9888881" cy="12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004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1043" y="466560"/>
            <a:ext cx="8790117" cy="1152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5202" y="1740968"/>
            <a:ext cx="8621228" cy="1260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5202" y="3000968"/>
            <a:ext cx="8516346" cy="3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8555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0887" y="590532"/>
            <a:ext cx="6866663" cy="900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1772" y="1651336"/>
            <a:ext cx="6799973" cy="49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1739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6368" y="2752528"/>
            <a:ext cx="9396000" cy="159364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4494" y="1103337"/>
            <a:ext cx="9586219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2519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71" y="1461422"/>
            <a:ext cx="6552000" cy="100636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9552" y="2469420"/>
            <a:ext cx="6552000" cy="429900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7288" y="489421"/>
            <a:ext cx="6552000" cy="862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8438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1164" y="2268363"/>
            <a:ext cx="7966081" cy="334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1163" y="832065"/>
            <a:ext cx="7896170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237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Внедрение программы заместительной терапии </a:t>
            </a:r>
            <a:r>
              <a:rPr lang="ru-RU" dirty="0" err="1" smtClean="0"/>
              <a:t>метадоном</a:t>
            </a:r>
            <a:r>
              <a:rPr lang="ru-RU" dirty="0" smtClean="0"/>
              <a:t> (ЗМТ) в Республике Беларусь начато с 1 октября 2007 г. на базе Гомельского областного наркологического диспансера (пилотный проект, который завершился в 2009 г.).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34580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8537" y="2367734"/>
            <a:ext cx="10690222" cy="23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8739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4400" dirty="0" smtClean="0"/>
              <a:t>Спасибо за внимание!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529651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Успешная реализация пилотного проекта позволила распространить практику ЗМТ на все регионы страны. </a:t>
            </a:r>
          </a:p>
          <a:p>
            <a:r>
              <a:rPr lang="ru-RU" dirty="0" smtClean="0"/>
              <a:t>На 1 января 2016 года в Республике Беларусь ЗТМ принимали 979 пациентов с синдромом зависимости от </a:t>
            </a:r>
            <a:r>
              <a:rPr lang="ru-RU" dirty="0" err="1" smtClean="0"/>
              <a:t>опиоидов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На 1.10.2016 функционировало 19 кабинетов, наибольшее число кабинетов открыто в Гомельской (6) и Минской (5) областях, в которых соответственно проходят лечение 26,8% и 24,8% пациентов.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6680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7395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Число пациентов с опийной наркоманией, находящихся на  ЗМТ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9345132"/>
              </p:ext>
            </p:extLst>
          </p:nvPr>
        </p:nvGraphicFramePr>
        <p:xfrm>
          <a:off x="487680" y="1112520"/>
          <a:ext cx="11277600" cy="5064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3707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Темп прироста пациентов на ЗМТ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5009569"/>
              </p:ext>
            </p:extLst>
          </p:nvPr>
        </p:nvGraphicFramePr>
        <p:xfrm>
          <a:off x="838200" y="1825625"/>
          <a:ext cx="10515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Регион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% на 01.10.2016 по сравнению с 2013 годом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Гомельская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-33,6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Гродненская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- 28,0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Брестская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+48,5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Минская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-28,1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Могилевская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г. Минск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-16,7</a:t>
                      </a:r>
                      <a:endParaRPr lang="ru-RU" sz="2400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Витебская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-2,1</a:t>
                      </a:r>
                      <a:endParaRPr lang="ru-RU" sz="2400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Республика Беларусь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-17,1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1147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Число ВИЧ-инфицированных пациентов на ЗМТ на 01.10.2016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4027083"/>
              </p:ext>
            </p:extLst>
          </p:nvPr>
        </p:nvGraphicFramePr>
        <p:xfrm>
          <a:off x="838200" y="1825625"/>
          <a:ext cx="1077468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0440"/>
                <a:gridCol w="2270760"/>
                <a:gridCol w="2590800"/>
                <a:gridCol w="23926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Регион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Число пациентов на ЗМТ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Число ВИЧ-позитивных на ЗМТ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% ВИЧ-позитивных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Гомельская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215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107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49,8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Гродненская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116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19,8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Брестская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31,3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Минская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197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37,1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Могилевская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14,0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г. Минск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150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43,3</a:t>
                      </a:r>
                      <a:endParaRPr lang="ru-RU" sz="2400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Витебская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4,3</a:t>
                      </a:r>
                      <a:endParaRPr lang="ru-RU" sz="2400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Республика Беларусь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874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308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35,2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578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Число ВИЧ-инфицированных пациентов на ЗМТ, получающих АРВТ на 01.10.2016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4607401"/>
              </p:ext>
            </p:extLst>
          </p:nvPr>
        </p:nvGraphicFramePr>
        <p:xfrm>
          <a:off x="838200" y="1825625"/>
          <a:ext cx="1077468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0440"/>
                <a:gridCol w="2270760"/>
                <a:gridCol w="2590800"/>
                <a:gridCol w="23926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Регион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Число ВИЧ-позитивных на ЗМТ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Число получающих АРВТ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% ВИЧ+, получающих АРВТ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Гомельская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107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63,5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Гродненская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43,5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Брестская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51,6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Минская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65,7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Могилевская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г. Минск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67,7</a:t>
                      </a:r>
                      <a:endParaRPr lang="ru-RU" sz="2400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Витебская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100</a:t>
                      </a:r>
                      <a:endParaRPr lang="ru-RU" sz="2400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Республика Беларусь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308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188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61,0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7412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Число работающих пациентов ЗМТ на 01.10.2016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3354821"/>
              </p:ext>
            </p:extLst>
          </p:nvPr>
        </p:nvGraphicFramePr>
        <p:xfrm>
          <a:off x="838200" y="1825625"/>
          <a:ext cx="1077468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0440"/>
                <a:gridCol w="2270760"/>
                <a:gridCol w="2590800"/>
                <a:gridCol w="23926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Регион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Число пациентов на ЗМТ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Число работающих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% работающих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Гомельская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215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45,1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Гродненская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116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54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46,5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Брестская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56,6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Минская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197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104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52,8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Могилевская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56,0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г. Минск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150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50,7</a:t>
                      </a:r>
                      <a:endParaRPr lang="ru-RU" sz="2400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Витебская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51,1</a:t>
                      </a:r>
                      <a:endParaRPr lang="ru-RU" sz="2400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Республика Беларусь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874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439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50,2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370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Число пациентов ЗМТ, состоящих в официальном браке,</a:t>
            </a:r>
            <a:br>
              <a:rPr lang="ru-RU" sz="2800" dirty="0" smtClean="0"/>
            </a:br>
            <a:r>
              <a:rPr lang="ru-RU" sz="2800" dirty="0" smtClean="0"/>
              <a:t> на 01.10.2016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8963131"/>
              </p:ext>
            </p:extLst>
          </p:nvPr>
        </p:nvGraphicFramePr>
        <p:xfrm>
          <a:off x="838200" y="1825625"/>
          <a:ext cx="1077468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0440"/>
                <a:gridCol w="2270760"/>
                <a:gridCol w="2590800"/>
                <a:gridCol w="23926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Регион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Число пациентов на ЗМТ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Число состоящих в браке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% состоящих в браке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Гомельская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215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26,5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Гродненская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116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43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37,1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Брестская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32,3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Минская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197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27,4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Могилевская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28,0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г. Минск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150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12,7</a:t>
                      </a:r>
                      <a:endParaRPr lang="ru-RU" sz="2400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Витебская область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42,5</a:t>
                      </a:r>
                      <a:endParaRPr lang="ru-RU" sz="2400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Республика Беларусь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874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239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27,4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56883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507</Words>
  <Application>Microsoft Office PowerPoint</Application>
  <PresentationFormat>Широкоэкранный</PresentationFormat>
  <Paragraphs>213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Тема Office</vt:lpstr>
      <vt:lpstr>Заместительная терапия в Республике Беларусь. Вопросы статистического учета</vt:lpstr>
      <vt:lpstr>Презентация PowerPoint</vt:lpstr>
      <vt:lpstr>Презентация PowerPoint</vt:lpstr>
      <vt:lpstr>Число пациентов с опийной наркоманией, находящихся на  ЗМТ</vt:lpstr>
      <vt:lpstr>Темп прироста пациентов на ЗМТ</vt:lpstr>
      <vt:lpstr>Число ВИЧ-инфицированных пациентов на ЗМТ на 01.10.2016</vt:lpstr>
      <vt:lpstr>Число ВИЧ-инфицированных пациентов на ЗМТ, получающих АРВТ на 01.10.2016</vt:lpstr>
      <vt:lpstr>Число работающих пациентов ЗМТ на 01.10.2016</vt:lpstr>
      <vt:lpstr>Число пациентов ЗМТ, состоящих в официальном браке,  на 01.10.2016</vt:lpstr>
      <vt:lpstr>Распределение пациентов ЗМТ по полу, на 01.10.2016</vt:lpstr>
      <vt:lpstr>Презентация PowerPoint</vt:lpstr>
      <vt:lpstr>Предоставление информации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Заместительная терапия в Республике Беларусь. Вопросы статистического учета</dc:title>
  <dc:creator>Кралько Алексей</dc:creator>
  <cp:lastModifiedBy>Кралько Алексей</cp:lastModifiedBy>
  <cp:revision>20</cp:revision>
  <dcterms:created xsi:type="dcterms:W3CDTF">2016-10-20T17:29:29Z</dcterms:created>
  <dcterms:modified xsi:type="dcterms:W3CDTF">2016-10-20T21:22:35Z</dcterms:modified>
</cp:coreProperties>
</file>