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5" r:id="rId3"/>
    <p:sldId id="266" r:id="rId4"/>
    <p:sldId id="257" r:id="rId5"/>
    <p:sldId id="260" r:id="rId6"/>
    <p:sldId id="258" r:id="rId7"/>
    <p:sldId id="259" r:id="rId8"/>
    <p:sldId id="261" r:id="rId9"/>
    <p:sldId id="262" r:id="rId10"/>
    <p:sldId id="263" r:id="rId11"/>
    <p:sldId id="264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2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72838-A58F-4311-A097-19849539B2CD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2CDDC-279A-4A7E-8205-9D9CDB116A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426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72838-A58F-4311-A097-19849539B2CD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2CDDC-279A-4A7E-8205-9D9CDB116A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1886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E1472838-A58F-4311-A097-19849539B2CD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9142CDDC-279A-4A7E-8205-9D9CDB116A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4519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72838-A58F-4311-A097-19849539B2CD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2CDDC-279A-4A7E-8205-9D9CDB116A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649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472838-A58F-4311-A097-19849539B2CD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42CDDC-279A-4A7E-8205-9D9CDB116A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5580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72838-A58F-4311-A097-19849539B2CD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2CDDC-279A-4A7E-8205-9D9CDB116A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929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72838-A58F-4311-A097-19849539B2CD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2CDDC-279A-4A7E-8205-9D9CDB116A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914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72838-A58F-4311-A097-19849539B2CD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2CDDC-279A-4A7E-8205-9D9CDB116A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2664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72838-A58F-4311-A097-19849539B2CD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2CDDC-279A-4A7E-8205-9D9CDB116A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2341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72838-A58F-4311-A097-19849539B2CD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2CDDC-279A-4A7E-8205-9D9CDB116A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350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72838-A58F-4311-A097-19849539B2CD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2CDDC-279A-4A7E-8205-9D9CDB116A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1331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E1472838-A58F-4311-A097-19849539B2CD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9142CDDC-279A-4A7E-8205-9D9CDB116A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92411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6FEFE48-71E6-4927-8400-A30F0A0F49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ДОБРОВОЛЬНОЕ СТРАХОВАНИЕ МЕДИЦИНСКИХ РАСХОДОВ</a:t>
            </a:r>
          </a:p>
        </p:txBody>
      </p:sp>
    </p:spTree>
    <p:extLst>
      <p:ext uri="{BB962C8B-B14F-4D97-AF65-F5344CB8AC3E}">
        <p14:creationId xmlns:p14="http://schemas.microsoft.com/office/powerpoint/2010/main" xmlns="" val="3303615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CF094C-40B7-474F-9740-01E82B705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188" y="130697"/>
            <a:ext cx="10515600" cy="1676400"/>
          </a:xfrm>
        </p:spPr>
        <p:txBody>
          <a:bodyPr/>
          <a:lstStyle/>
          <a:p>
            <a:r>
              <a:rPr lang="ru-RU" dirty="0"/>
              <a:t>ДОПОЛНИТЕЛЬНЫЕ ПРОГРАММЫ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596FBD2-0BB2-47A2-B7B2-AC1BA38F41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6888" y="1971304"/>
            <a:ext cx="10861903" cy="321366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</a:rPr>
              <a:t>СТОМАТОЛОГИЧЕСКАЯ ПОМОЩЬ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</a:rPr>
              <a:t>УСЛУГИ ЛИЧНОГО ВРАЧА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</a:rPr>
              <a:t>ВЕДЕНИЕ БЕРЕМЕННОСТИ И РОДОВ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</a:rPr>
              <a:t>ЛЕКАРСТВЕННОЕ ОБЕСПЕЧЕНИЕ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</a:rPr>
              <a:t>РЕАБИЛИТАЦИОННО-ВОССТАНОВИТЕЛЬНОЕ ЛЕЧЕНИЕ В УСЛОВИЯХ САНАТОРИЯ</a:t>
            </a:r>
          </a:p>
        </p:txBody>
      </p:sp>
    </p:spTree>
    <p:extLst>
      <p:ext uri="{BB962C8B-B14F-4D97-AF65-F5344CB8AC3E}">
        <p14:creationId xmlns:p14="http://schemas.microsoft.com/office/powerpoint/2010/main" xmlns="" val="952171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6C9968B-7517-4203-98F8-2D00ADDA5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191" y="225700"/>
            <a:ext cx="10515600" cy="1676400"/>
          </a:xfrm>
        </p:spPr>
        <p:txBody>
          <a:bodyPr/>
          <a:lstStyle/>
          <a:p>
            <a:r>
              <a:rPr lang="ru-RU" dirty="0"/>
              <a:t>ПРЕИМУЩЕСТВА ЗАСО «БЕЛНЕФТЕСТРАХ»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1D38506-7288-499F-9FB7-F92AFB99E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5642" y="2256312"/>
            <a:ext cx="11079677" cy="43759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</a:rPr>
              <a:t>ВКЛЮЧЕНИЕ В ПРОГРАММЫ СТРАХОВАНИЯ: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</a:rPr>
              <a:t>-  ДОРОГОСТОЯЩЕГО ЛЕЧЕНИЯ, В ТОМ ЧИСЛЕ ХРОНИЧЕСКИХ КОЖНЫХ ЗАБОЛЕВАНИЙ (ПСОРИАЗ, ЭКЗЕМА), 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dirty="0">
                <a:solidFill>
                  <a:schemeClr val="bg1"/>
                </a:solidFill>
              </a:rPr>
              <a:t>ПРОВЕДЕНИЯ ВЫСОКОТЕХНОЛОГИЧНЫХ ОПЕРАЦИЙ, ВКЛЮЧАЯ ЭНДОПРОТЕЗИРОВАНИЕ СУСТАВОВ, 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dirty="0">
                <a:solidFill>
                  <a:schemeClr val="bg1"/>
                </a:solidFill>
              </a:rPr>
              <a:t>ОФТАЛЬМОЛОГИЧЕСКИЕ ОПЕРАЦИИ С ПРИМЕНЕНИЕМ МУЛЬТИФОКАЛЬНЫХ ЛИНЗ, 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dirty="0">
                <a:solidFill>
                  <a:schemeClr val="bg1"/>
                </a:solidFill>
              </a:rPr>
              <a:t>КАРДИОХИРУРГИЧЕСКИХ И ДРУГИХ ОПЕРАЦИЙ С ОПЛАТОЙ ИМПОРТНЫХ РАСХОДНЫХ СРЕДСТВ И ИЗДЕЛИЙ МЕДИЦИНСКОГО НАЗНАЧЕНИЯ;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</a:rPr>
              <a:t>- НОВЫХ МЕТОДОВ ЛЕЧЕНИЯ, КАК НА АМБУЛАТОРНОМ, ТАК И НА СТАЦИОНАРНОМ УРОВНЕ (ЛАЗЕРНЫЕ И РАДИОЧАСТОТНЫЕ МЕТОДЫ ЛЕЧЕНИЯ, КЛЕТОЧНЫЕ ТЕХНОЛОГИИ И ДР.);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</a:rPr>
              <a:t>- ВОЗМЕЩЕНИЕ РАСХОДОВ, ПОНЕСЕННЫХ ЗАСТРАХОВАННЫМИ ЛИЦАМИ ПО ПРИОБРЕТЕНИЮ МЕДИКАМЕНТОВ И РАСХОДНЫХ СРЕДСТВ ПРИ ЛЕЧЕНИИ В УСЛОВИЯХ СТАЦИОНАРА КАК КРУГЛОСУТОЧНОГО, ТАК И ДНЕВНОГО ПРЕБЫВАНИЯ (ПРИ ИХ ОТСУТСТВИИ В ОРГАНИЗАЦИИ ЗДРАВООХРАНЕНИЯ).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71860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8594B96-F892-40A7-BF51-6240C5124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EB2B067-66A2-40BF-89CF-E122A3AC9C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smtClean="0"/>
          </a:p>
          <a:p>
            <a:r>
              <a:rPr lang="ru-RU" smtClean="0"/>
              <a:t>УПРАВЛЕНИЕ </a:t>
            </a:r>
            <a:r>
              <a:rPr lang="ru-RU" dirty="0" smtClean="0"/>
              <a:t>МЕДИЦИНСКОГО СТРАХОВАНИЯ </a:t>
            </a:r>
          </a:p>
          <a:p>
            <a:r>
              <a:rPr lang="ru-RU" dirty="0" smtClean="0"/>
              <a:t>ЗАСО «БЕЛНЕФТЕСТРАХ»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98274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FA1653-B8EA-4894-99A3-4EBDA9D2F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562" y="178198"/>
            <a:ext cx="10515600" cy="1676400"/>
          </a:xfrm>
        </p:spPr>
        <p:txBody>
          <a:bodyPr/>
          <a:lstStyle/>
          <a:p>
            <a:r>
              <a:rPr lang="ru-RU" dirty="0"/>
              <a:t>ЗАСО «БЕЛНЕФТЕСТРАХ»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E335B3D-7CFE-439A-AB66-75DA6894E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3191" y="2137558"/>
            <a:ext cx="10515600" cy="3047415"/>
          </a:xfrm>
        </p:spPr>
        <p:txBody>
          <a:bodyPr>
            <a:normAutofit fontScale="92500"/>
          </a:bodyPr>
          <a:lstStyle/>
          <a:p>
            <a:pPr marL="342900" indent="-342900">
              <a:buFontTx/>
              <a:buChar char="-"/>
            </a:pPr>
            <a:r>
              <a:rPr lang="ru-RU" sz="3600" dirty="0">
                <a:solidFill>
                  <a:schemeClr val="bg1"/>
                </a:solidFill>
              </a:rPr>
              <a:t>ЛИДЕР РЫНКА  ДОБРОВОЛЬНОГО СТРАХОВАНИЯ МЕДИЦИНСКИХ РАСХОДОВ</a:t>
            </a:r>
          </a:p>
          <a:p>
            <a:pPr marL="342900" indent="-342900">
              <a:buFontTx/>
              <a:buChar char="-"/>
            </a:pPr>
            <a:r>
              <a:rPr lang="ru-RU" sz="3600" dirty="0">
                <a:solidFill>
                  <a:schemeClr val="bg1"/>
                </a:solidFill>
              </a:rPr>
              <a:t>КОЛИЧЕСТВО ЗАСТРАХОВАННЫХ ЛИЦ ПО ДОБРОВОЛЬНОМУ СТРАХОВАНИЮ МЕДИЦИНСКИХ РАСХОДОВ В ЗАСО «БЕЛНЕФТЕСТРАХ» ПРЕВЫШАЕТ 123 ТЫСЯЧ ЧЕЛОВЕК 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68280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4681513-8718-4335-87D6-D68EDFF6B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191" y="190074"/>
            <a:ext cx="10515600" cy="1676400"/>
          </a:xfrm>
        </p:spPr>
        <p:txBody>
          <a:bodyPr/>
          <a:lstStyle/>
          <a:p>
            <a:r>
              <a:rPr lang="ru-RU" dirty="0"/>
              <a:t>КЛИЕНТЫ ЗАСО «</a:t>
            </a:r>
            <a:r>
              <a:rPr lang="ru-RU" dirty="0" err="1"/>
              <a:t>Белнефтестрах</a:t>
            </a:r>
            <a:r>
              <a:rPr lang="ru-RU" dirty="0"/>
              <a:t>»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8D3946F-7D07-4D56-A09B-71BCB6049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3191" y="1995055"/>
            <a:ext cx="10632434" cy="4672871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КОНЦЕРН «БЕЛНЕФТЕХИМ»</a:t>
            </a:r>
          </a:p>
          <a:p>
            <a:r>
              <a:rPr lang="ru-RU" sz="2400" dirty="0">
                <a:solidFill>
                  <a:schemeClr val="bg1"/>
                </a:solidFill>
              </a:rPr>
              <a:t>ОАО «ГОМЕЛЬТРАНСНЕФТЬ «ДРУЖБА»</a:t>
            </a:r>
          </a:p>
          <a:p>
            <a:r>
              <a:rPr lang="ru-RU" sz="2400" dirty="0">
                <a:solidFill>
                  <a:schemeClr val="bg1"/>
                </a:solidFill>
              </a:rPr>
              <a:t>ОАО «ПОЛОЦКТРАНСНЕФТЬ «ДРУЖБА»</a:t>
            </a:r>
          </a:p>
          <a:p>
            <a:r>
              <a:rPr lang="ru-RU" sz="2400" dirty="0">
                <a:solidFill>
                  <a:schemeClr val="bg1"/>
                </a:solidFill>
              </a:rPr>
              <a:t>ОАО «ГОМЕЛЬСКИЙ ХИМИЧЕСКИЙ ЗАВОД»</a:t>
            </a:r>
          </a:p>
          <a:p>
            <a:r>
              <a:rPr lang="ru-RU" sz="2400" dirty="0">
                <a:solidFill>
                  <a:schemeClr val="bg1"/>
                </a:solidFill>
              </a:rPr>
              <a:t>РУП ПО «БЕЛОРУСНЕФТЬ» И ЕГО ДОЧЕРНИЕ ПРЕДПРИЯТИЯ ПО ОБЕСПЕЧЕНИЮ НЕФТЕПРОДУКТАМИ ОАО «БЕЛШИНА» </a:t>
            </a:r>
          </a:p>
          <a:p>
            <a:r>
              <a:rPr lang="ru-RU" sz="2400" dirty="0">
                <a:solidFill>
                  <a:schemeClr val="bg1"/>
                </a:solidFill>
              </a:rPr>
              <a:t>ОАО «БЕЛАРУСЬКАЛИЙ</a:t>
            </a:r>
          </a:p>
          <a:p>
            <a:r>
              <a:rPr lang="ru-RU" sz="2400" dirty="0">
                <a:solidFill>
                  <a:schemeClr val="bg1"/>
                </a:solidFill>
              </a:rPr>
              <a:t>ОРГАНИЗАЦИИ ФИНАНСОВОЙ СФЕРЫ, ПРЕДПРИЯТИЯ АГРОПРОМЫШЛЕННОГО КОМПЛЕКСА, СТРОИТЕЛЬНОЙ, ПИЩЕВОЙ И ДРУГИХ ОТРАСЛЕЙ НАРОДНОГО ХОЗЯЙСТВА РЕСПУБЛИКИ БЕЛАРУСЬ.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89991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82BEE4-27CB-41B4-828E-78F589260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191" y="154448"/>
            <a:ext cx="10515600" cy="16764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AC21C5A-C8D0-4B7C-8190-48B668126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3191" y="2054432"/>
            <a:ext cx="10923380" cy="4251366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ДОБРОВОЛЬНОЕ СТРАХОВАНИЕ ЯВЛЯЕТСЯ ДОПОЛНЕНИЕМ К ГАРАНТИРОВАННОМУ ГОСУДАРСТВОМ ОБЪЕМУ БЕСПЛАТНОЙ МЕДИЦИНСКОЙ ПОМОЩИ, КОТОРАЯ ОКАЗЫВАЕТСЯ В ПОРЯДКЕ, УТВЕРЖДЕННЫМ МИНИСТЕРСТВОМ ЗДРАВООХРАНЕНИЯ РЕСПУБЛИКИ БЕЛАРУСЬ, С ПРИМЕНЕНИЕМ ОПРЕДЕЛЕННЫХ РАСХОДНЫХ МАТЕРИАЛОВ И ЛЕКАРСТВЕННЫХ СРЕДСТВ, А ТАКЖЕ С СОБЛЮДЕНИЕМ ОЧЕРЕДНОСТИ.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1525481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9B7F77B-619A-43F2-986D-BAC3813E6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311" y="237575"/>
            <a:ext cx="10515600" cy="1676400"/>
          </a:xfrm>
        </p:spPr>
        <p:txBody>
          <a:bodyPr/>
          <a:lstStyle/>
          <a:p>
            <a:r>
              <a:rPr lang="ru-RU" dirty="0"/>
              <a:t>СТРАХОВОЙ СЛУЧАЙ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291FE47-1B69-42A5-9287-E0A79A492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6265" y="1805049"/>
            <a:ext cx="11014424" cy="4815375"/>
          </a:xfrm>
        </p:spPr>
        <p:txBody>
          <a:bodyPr>
            <a:normAutofit lnSpcReduction="10000"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ФАКТ ПОНЕСЕННЫХ ОРГАНИЗАЦИЕЙ ЗДРАВООХРАНЕНИЯ РАСХОДОВ, ВЫЗВАННЫХ ОБРАЩЕНИЕМ ЗАСТРАХОВАННОГО ЛИЦА В ОРГАНИЗАЦИЮ ЗДРАВООХРАНЕНИЯ ЗА ОКАЗАНИЕМ МЕДИЦИНСКОЙ ПОМОЩИ (ЛЕЧЕБНОЙ, КОНСУЛЬТАТИВНОЙ, ДИАГНОСТИЧЕСКОЙ И ПРОФИЛАКТИЧЕСКОЙ), ВКЛЮЧЕННОЙ В ПРОГРАММУ ДОБРОВОЛЬНОГО СТРАХОВАНИЯ, ВСЛЕДСТВИЕ ВНЕЗАПНОГО РАССТРОЙСТВА ЗДОРОВЬЯ (ОСТРОГО ИЛИ ОБОСТРЕНИЯ ХРОНИЧЕСКОГО ЗАБОЛЕВАНИЯ) ИЛИ НЕСЧАСТНОГО СЛУЧАЯ (В Т.Ч. ТРАВМЫ, ОТРАВЛЕНИЯ), НАСТУПИВШЕГО В ПЕРИОД ДЕЙСТВИЯ ДОГОВОРА СТРАХОВАНИЯ.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1855064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41A17C1-33D2-4791-8242-60E25AFDD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1944" y="225700"/>
            <a:ext cx="10515600" cy="1676400"/>
          </a:xfrm>
        </p:spPr>
        <p:txBody>
          <a:bodyPr/>
          <a:lstStyle/>
          <a:p>
            <a:r>
              <a:rPr lang="ru-RU" dirty="0"/>
              <a:t>ТЕРМИНОЛОГИЯ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8EFA6CF-DAA4-412A-AD96-1B33C68BD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8130" y="1472540"/>
            <a:ext cx="11875325" cy="5159760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bg1"/>
                </a:solidFill>
              </a:rPr>
              <a:t>ВНЕЗАПНОЕ РАССТРОЙСТВО ЗДОРОВЬЯ – РЕЗКОЕ УХУДШЕНИЕ СОСТОЯНИЯ ЗДОРОВЬЯ ЗАСТРАХОВАННОГО ЛИЦА;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НЕСЧАСТНЫЙ СЛУЧАЙ – ВНЕЗАПНОЕ, НЕПРЕДВИДЕННОЕ СОБЫТИЕ, ПРОИСШЕДШЕЕ С ЗАСТРАХОВАННЫМ ЛИЦОМ В ПЕРИОД ДЕЙСТВИЯ ДОГОВОРА ДОБРОВОЛЬНОГО СТРАХОВАНИЯ МЕДИЦИНСКИХ РАСХОДОВ, СОПРОВОЖДАЮЩЕЕСЯ ТРАВМАМИ, РАНЕНИЯМИ, УВЕЧЬЯМИ ИЛИ ИНЫМИ ПОВРЕЖДЕНИЯМИ ЗДОРОВЬЯ;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ПРОГРАММА ДОБРОВОЛЬНОГО СТРАХОВАНИЯ МЕДИЦИНСКИХ РАСХОДОВ – НЕОТЪЕМЛИМАЯ ЧАСТЬ ПРАВИЛ ДОБРОВОЛЬНОГО СТРАХОВАНИЯ МЕДИЦИНСКИХ РАСХОДОВ, СОДЕРЖАЩАЯ ПЕРЕЧЕНЬ МЕДИЦИНСКИХ МЕРОПРИЯТИЙ ОПРЕДЕЛЕННОГО ОБЪЕМА, ПРЕДОСТАВЛЕНИЕ КОТОРОГО ГАРАНТИРОВАНО ЗАСТРАХОВАННОМУ ЛИЦУ ДОГОВОРОМ ДОБРОВОЛЬНОГО СТРАЗХОВАНИЯ МЕДИЦИНСКИХ РАСХОДОВ ПРИ ЕГО ОБРАЩЕНИИ В ОРГАНИЗАЦИЮ ЗДРАВООХРАНЕНИЯ ЗА МЕДИЦИНСКОЙ  ПОМОЩЬЮ ВСЛЕДСТВИЕ ВНЕЗАПНОГО РАССТРОЙСТВА ЗДОРОВЬЯ ИЛИ НЕСЧАСТНОГО СЛУЧАЯ;</a:t>
            </a:r>
          </a:p>
          <a:p>
            <a:pPr algn="just"/>
            <a:endParaRPr lang="ru-RU" dirty="0">
              <a:solidFill>
                <a:schemeClr val="bg1"/>
              </a:solidFill>
            </a:endParaRPr>
          </a:p>
          <a:p>
            <a:pPr algn="just"/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2354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FC1ABA7-71D2-467D-858A-556EF9EF6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687" y="273201"/>
            <a:ext cx="10515600" cy="1676400"/>
          </a:xfrm>
        </p:spPr>
        <p:txBody>
          <a:bodyPr/>
          <a:lstStyle/>
          <a:p>
            <a:r>
              <a:rPr lang="ru-RU" dirty="0"/>
              <a:t>СУБЪЕКТЫ СТРАХОВАНИЯ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170A1C6-62B0-4FA5-8CAC-326809DBB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0629" y="1662545"/>
            <a:ext cx="11566566" cy="4809507"/>
          </a:xfrm>
        </p:spPr>
        <p:txBody>
          <a:bodyPr>
            <a:normAutofit/>
          </a:bodyPr>
          <a:lstStyle/>
          <a:p>
            <a:r>
              <a:rPr lang="ru-RU" sz="5400" dirty="0">
                <a:solidFill>
                  <a:schemeClr val="bg1"/>
                </a:solidFill>
              </a:rPr>
              <a:t>Страховщик</a:t>
            </a:r>
          </a:p>
          <a:p>
            <a:r>
              <a:rPr lang="ru-RU" sz="5400" dirty="0">
                <a:solidFill>
                  <a:schemeClr val="bg1"/>
                </a:solidFill>
              </a:rPr>
              <a:t>Страхователь</a:t>
            </a:r>
          </a:p>
          <a:p>
            <a:r>
              <a:rPr lang="ru-RU" sz="5400" dirty="0">
                <a:solidFill>
                  <a:schemeClr val="bg1"/>
                </a:solidFill>
              </a:rPr>
              <a:t>Застрахованное лицо </a:t>
            </a:r>
          </a:p>
          <a:p>
            <a:r>
              <a:rPr lang="ru-RU" sz="5400" dirty="0">
                <a:solidFill>
                  <a:schemeClr val="bg1"/>
                </a:solidFill>
              </a:rPr>
              <a:t>Выгодоприобретатель</a:t>
            </a:r>
          </a:p>
        </p:txBody>
      </p:sp>
    </p:spTree>
    <p:extLst>
      <p:ext uri="{BB962C8B-B14F-4D97-AF65-F5344CB8AC3E}">
        <p14:creationId xmlns:p14="http://schemas.microsoft.com/office/powerpoint/2010/main" xmlns="" val="566672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C92B802-4D8A-4953-90D0-2D115E334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32" y="834827"/>
            <a:ext cx="11918867" cy="1676400"/>
          </a:xfrm>
        </p:spPr>
        <p:txBody>
          <a:bodyPr/>
          <a:lstStyle/>
          <a:p>
            <a:r>
              <a:rPr lang="ru-RU" dirty="0"/>
              <a:t>Договоры страхования не заключаются в пользу лиц: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59518A3-7EAF-4FB6-B136-FCBDDF79C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9387" y="2268188"/>
            <a:ext cx="10909404" cy="2916786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* состоящих на учете в наркологическом, психоневрологическом диспансерах;</a:t>
            </a:r>
          </a:p>
          <a:p>
            <a:r>
              <a:rPr lang="ru-RU" sz="3600" dirty="0">
                <a:solidFill>
                  <a:schemeClr val="bg1"/>
                </a:solidFill>
              </a:rPr>
              <a:t>* ВИЧ-инфицированных и больных СПИДом;</a:t>
            </a:r>
          </a:p>
          <a:p>
            <a:r>
              <a:rPr lang="ru-RU" sz="3600" dirty="0">
                <a:solidFill>
                  <a:schemeClr val="bg1"/>
                </a:solidFill>
              </a:rPr>
              <a:t>* инвалидов 1-ой группы.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58336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B346A6B-313D-495F-8C30-328429C47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53" y="344453"/>
            <a:ext cx="11649694" cy="1531848"/>
          </a:xfrm>
        </p:spPr>
        <p:txBody>
          <a:bodyPr/>
          <a:lstStyle/>
          <a:p>
            <a:r>
              <a:rPr lang="ru-RU" dirty="0" err="1"/>
              <a:t>программЫ</a:t>
            </a:r>
            <a:r>
              <a:rPr lang="ru-RU" dirty="0"/>
              <a:t> добровольного страхования: 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A99FE1C-0CD1-4B01-925A-B0D497F272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2518" y="2113808"/>
            <a:ext cx="10640291" cy="4399739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ПРОГРАММА ДОБРОВОЛЬНОГО СТРАХОВАНИЯ «АМБУЛАТОРНО-ПОЛИКЛИНИЧЕСКАЯ ПОМОЩЬ».</a:t>
            </a:r>
          </a:p>
          <a:p>
            <a:r>
              <a:rPr lang="ru-RU" dirty="0">
                <a:solidFill>
                  <a:schemeClr val="bg1"/>
                </a:solidFill>
              </a:rPr>
              <a:t>	АМБУЛАТОРНО-ПОЛИКЛИНИЧЕСКАЯ ПОМОЩЬ ВКЛЮЧАЕТ КОМПЛЕКС МЕДИЦИНСКИХ МЕРОПРИЯТИЙ, ОКАЗЫВАЕМЫХ ЗАСТРАХОВАННОМУ ЛИЦУ НА АМБУЛАТОРНОМ УРОВНЕ, В ТОМ ЧИСЛЕ ОКАЗАНИЕ МЕДИЦИНСКОЙ ПОМОЩИ ПО СНЯТИЮ ОСТРОЙ ЗУБНОЙ БОЛИ.</a:t>
            </a:r>
          </a:p>
          <a:p>
            <a:r>
              <a:rPr lang="ru-RU" dirty="0">
                <a:solidFill>
                  <a:schemeClr val="bg1"/>
                </a:solidFill>
              </a:rPr>
              <a:t>ПРОГРАММА ДОБРОВОЛЬНОГО СТРАХОВАНИЯ «СТАЦИОНАРНАЯ ПОМОЩЬ».</a:t>
            </a:r>
          </a:p>
          <a:p>
            <a:r>
              <a:rPr lang="ru-RU" dirty="0">
                <a:solidFill>
                  <a:schemeClr val="bg1"/>
                </a:solidFill>
              </a:rPr>
              <a:t>	СТАЦИОНАРНАЯ ПОМОЩЬ ВКЛЮЧАЕТ КОМПЛЕКС МЕДИЦИНСКИХ МЕРОПРИЯТИЙ, ОКАЗЫВАЕМЫХ ЗАСТРАХОВАННОМУ ЛИЦУ В СТАЦИОНАРНЫХ УСЛОВИЯХ.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761055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каймление">
  <a:themeElements>
    <a:clrScheme name="Окаймление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Окаймление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каймлени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TM03090430[[fn=Окаймление]]</Template>
  <TotalTime>58</TotalTime>
  <Words>479</Words>
  <Application>Microsoft Office PowerPoint</Application>
  <PresentationFormat>Произвольный</PresentationFormat>
  <Paragraphs>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Окаймление</vt:lpstr>
      <vt:lpstr>ДОБРОВОЛЬНОЕ СТРАХОВАНИЕ МЕДИЦИНСКИХ РАСХОДОВ</vt:lpstr>
      <vt:lpstr>ЗАСО «БЕЛНЕФТЕСТРАХ»</vt:lpstr>
      <vt:lpstr>КЛИЕНТЫ ЗАСО «Белнефтестрах»</vt:lpstr>
      <vt:lpstr>Слайд 4</vt:lpstr>
      <vt:lpstr>СТРАХОВОЙ СЛУЧАЙ</vt:lpstr>
      <vt:lpstr>ТЕРМИНОЛОГИЯ</vt:lpstr>
      <vt:lpstr>СУБЪЕКТЫ СТРАХОВАНИЯ</vt:lpstr>
      <vt:lpstr>Договоры страхования не заключаются в пользу лиц: </vt:lpstr>
      <vt:lpstr>программЫ добровольного страхования: </vt:lpstr>
      <vt:lpstr>ДОПОЛНИТЕЛЬНЫЕ ПРОГРАММЫ</vt:lpstr>
      <vt:lpstr>ПРЕИМУЩЕСТВА ЗАСО «БЕЛНЕФТЕСТРАХ»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ДОБРОВОЛЬНОЕ СТРАХОВАНИЕ МЕДИЦИНСКИХ РАСХОДОВ</dc:title>
  <dc:creator>Маймур Александр Валерьевич</dc:creator>
  <cp:lastModifiedBy>ОМО</cp:lastModifiedBy>
  <cp:revision>8</cp:revision>
  <dcterms:created xsi:type="dcterms:W3CDTF">2018-07-30T11:10:32Z</dcterms:created>
  <dcterms:modified xsi:type="dcterms:W3CDTF">2019-03-12T08:14:04Z</dcterms:modified>
</cp:coreProperties>
</file>