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4" r:id="rId3"/>
    <p:sldId id="292" r:id="rId4"/>
    <p:sldId id="297" r:id="rId5"/>
    <p:sldId id="296" r:id="rId6"/>
    <p:sldId id="269" r:id="rId7"/>
    <p:sldId id="270" r:id="rId8"/>
    <p:sldId id="272" r:id="rId9"/>
    <p:sldId id="274" r:id="rId10"/>
    <p:sldId id="291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2" r:id="rId1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8" autoAdjust="0"/>
    <p:restoredTop sz="92937" autoAdjust="0"/>
  </p:normalViewPr>
  <p:slideViewPr>
    <p:cSldViewPr>
      <p:cViewPr varScale="1">
        <p:scale>
          <a:sx n="106" d="100"/>
          <a:sy n="106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8075-20C9-4192-BD67-E2F05EC300E7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51C2-7FF0-4610-B2E1-D26DCDC70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2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B8F5-E017-4ED1-A6B1-43930521B701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E9FD-3075-4D83-9F6C-E0AA853F1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8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B496-5B41-46BA-A265-FB5CC04FC9F9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4D22-72B2-4FE3-81FA-1DCE18B85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D41E-E53B-43A6-9401-A6C86F899148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EAD4-19C4-4951-B2E6-A0E8FF290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9021-C21F-46ED-B310-112CB8A82870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E3A5-8D71-4405-B38C-632F8B76A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6937-644D-4360-8706-DAEE2110F680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7ACB-F870-42C9-A1BD-4460A5C8D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0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C990-95A3-48BF-8565-C9D1A88E932C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CC34-6B70-42D2-A0C1-EF5EB48B7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6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6469-2F44-4B38-8BAC-5F6ED17B8605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A2C7-16EB-4D6B-B7A0-18ED4E9B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C98B-F708-4099-9BBD-7463B8E2723E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DA51-AD49-4EDF-B683-092C1590E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13A0-6622-4ED6-90C3-60DA539EC6CF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44AA-18B2-4232-907D-426515A91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4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77BC-A49A-4B08-AB11-75E9D63F0FD8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36E5-BDDB-4BFE-8B92-B7952ADC6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1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9748-FD43-41CA-A307-14522F466D16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21FE-0066-48E0-99B7-FC664EAB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0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421FD3-908E-41BB-8FFD-4E94E1D190EF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769DE-FF6D-4368-B995-969741EA5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w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5" cy="666936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</a:rPr>
              <a:t>БЕЛОРУССКОЕ ОБЩЕСТВО КРАСНОГО КРЕСТА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</a:t>
            </a:r>
            <a:br>
              <a:rPr lang="ru-RU" sz="3100" dirty="0">
                <a:latin typeface="Monotype Corsiva" panose="03010101010201010101" pitchFamily="66" charset="0"/>
              </a:rPr>
            </a:br>
            <a:br>
              <a:rPr lang="ru-RU" sz="31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	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		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Оказание комплексной помощи 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женщинам, употребляющим инъекционные наркотики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469" y="44624"/>
            <a:ext cx="598152" cy="598152"/>
          </a:xfrm>
          <a:prstGeom prst="ellipse">
            <a:avLst/>
          </a:prstGeom>
        </p:spPr>
      </p:pic>
      <p:pic>
        <p:nvPicPr>
          <p:cNvPr id="6" name="Picture 10" descr="H:\ИКК\Лого ИК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75" y="5943269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SDC12219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3294">
            <a:off x="315640" y="2102401"/>
            <a:ext cx="2765936" cy="225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3"/>
            <a:ext cx="3409380" cy="1917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785">
            <a:off x="6242883" y="2281609"/>
            <a:ext cx="2722020" cy="2041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89323" cy="6858000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Организация профессиональной подготовки по специальностям:</a:t>
            </a: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мастер маникюра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парикмахер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пользователь ПК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повар-кондитер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дизайнер интерьера и ландшафта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бухгалтер</a:t>
            </a: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63" y="620688"/>
            <a:ext cx="476224" cy="476224"/>
          </a:xfrm>
          <a:prstGeom prst="ellipse">
            <a:avLst/>
          </a:prstGeom>
        </p:spPr>
      </p:pic>
      <p:pic>
        <p:nvPicPr>
          <p:cNvPr id="10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15106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46" y="6236760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89323" cy="6858000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 Информационные и образовательные встречи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со специалистами для женщин-ПИН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	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гинекологом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темы: </a:t>
            </a:r>
            <a:r>
              <a:rPr lang="ru-RU" sz="2400" dirty="0">
                <a:latin typeface="Monotype Corsiva" panose="03010101010201010101" pitchFamily="66" charset="0"/>
              </a:rPr>
              <a:t>«Репродуктивное здоровье и планирование семьи»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«Осложненная беременность» </a:t>
            </a:r>
            <a:br>
              <a:rPr lang="en-US" sz="2400" b="1" dirty="0">
                <a:solidFill>
                  <a:schemeClr val="bg1"/>
                </a:solidFill>
                <a:latin typeface="Candara" pitchFamily="34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28463"/>
            <a:ext cx="2736303" cy="2052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384" y="620688"/>
            <a:ext cx="476224" cy="476224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23" y="4025235"/>
            <a:ext cx="3473977" cy="1954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3" descr="Рисунок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1" y="5979348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:\ИКК\Лого ИКК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81109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89323" cy="6858000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 Информационные и образовательные встречи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со специалистами для женщин-ПИН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	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психологом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темы: </a:t>
            </a:r>
            <a:r>
              <a:rPr lang="ru-RU" sz="2400" dirty="0">
                <a:latin typeface="Monotype Corsiva" panose="03010101010201010101" pitchFamily="66" charset="0"/>
              </a:rPr>
              <a:t>«Стрессоустойчивость и методы борьбы со стрессом»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«Домашнее насилие и его профилактика»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«Мой внутренний мир» (тренинг  по арт-терапии)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60" y="476672"/>
            <a:ext cx="476224" cy="476224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5329">
            <a:off x="6652467" y="3950314"/>
            <a:ext cx="2004597" cy="2635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484">
            <a:off x="395536" y="4299604"/>
            <a:ext cx="2683384" cy="1905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18565"/>
            <a:ext cx="3672408" cy="206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3" descr="Рисунок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4" y="6253137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:\ИКК\Лого ИКК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04" y="6253137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9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89323" cy="6858000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 Ежемесячные информационные и образовательные встречи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со специалистами для женщин-ПИН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	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косметологом</a:t>
            </a:r>
            <a:b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темы:    </a:t>
            </a:r>
            <a:r>
              <a:rPr lang="ru-RU" sz="2400" dirty="0">
                <a:latin typeface="Monotype Corsiva" panose="03010101010201010101" pitchFamily="66" charset="0"/>
              </a:rPr>
              <a:t>«Как стать красивой»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«Современная косметология»	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992" y="404664"/>
            <a:ext cx="476224" cy="47622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61" y="6189739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Рисунок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" y="6211164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89323" cy="6858000"/>
          </a:xfrm>
        </p:spPr>
        <p:txBody>
          <a:bodyPr rtlCol="0"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 Информационные и образовательные встречи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со специалистами для женщин-ПИН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	            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юристом</a:t>
            </a:r>
            <a:b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тема:    «Правовые аспекты государственной защиты детей»</a:t>
            </a:r>
            <a:br>
              <a:rPr lang="en-US" sz="2400" b="1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976" y="476672"/>
            <a:ext cx="476224" cy="476224"/>
          </a:xfrm>
          <a:prstGeom prst="ellipse">
            <a:avLst/>
          </a:prstGeom>
        </p:spPr>
      </p:pic>
      <p:pic>
        <p:nvPicPr>
          <p:cNvPr id="6" name="Рисунок 5" descr="Фото0117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80" y="3861048"/>
            <a:ext cx="3011080" cy="225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6215106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:\ИКК\Лого ИКК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69" y="6215106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761331" cy="6858000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 Информационные и образовательные встречи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со специалистами для женщин-ПИН</a:t>
            </a: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тренером по фитнесу 	</a:t>
            </a:r>
            <a:r>
              <a:rPr lang="ru-RU" sz="2400" b="1" dirty="0">
                <a:latin typeface="Monotype Corsiva" panose="03010101010201010101" pitchFamily="66" charset="0"/>
              </a:rPr>
              <a:t>«Фитнес дома»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диетологом 		</a:t>
            </a:r>
            <a:r>
              <a:rPr lang="ru-RU" sz="2400" b="1" dirty="0">
                <a:latin typeface="Monotype Corsiva" panose="03010101010201010101" pitchFamily="66" charset="0"/>
              </a:rPr>
              <a:t>«Рациональное питание»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дизайнером  </a:t>
            </a:r>
            <a:r>
              <a:rPr lang="ru-RU" sz="2400" b="1" dirty="0">
                <a:latin typeface="Monotype Corsiva" panose="03010101010201010101" pitchFamily="66" charset="0"/>
              </a:rPr>
              <a:t>		«Основы дизайна интерьера»</a:t>
            </a:r>
            <a:br>
              <a:rPr lang="en-US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дефектологом	               </a:t>
            </a:r>
            <a:r>
              <a:rPr lang="ru-RU" sz="2400" b="1" dirty="0">
                <a:latin typeface="Monotype Corsiva" panose="03010101010201010101" pitchFamily="66" charset="0"/>
              </a:rPr>
              <a:t>«Укрепление воспитательного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			 потенциала семьи»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инфекционистом </a:t>
            </a:r>
            <a:r>
              <a:rPr lang="ru-RU" sz="2000" dirty="0"/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«Вопросы и ответы о заболеваниях,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			сопутствующих наркопотреблению»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эпидемиологом	                </a:t>
            </a:r>
            <a:r>
              <a:rPr lang="ru-RU" sz="2400" b="1" dirty="0">
                <a:latin typeface="Monotype Corsiva" panose="03010101010201010101" pitchFamily="66" charset="0"/>
              </a:rPr>
              <a:t>«Современные аспекты эпидемиологии»</a:t>
            </a: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  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60" y="692696"/>
            <a:ext cx="476224" cy="476224"/>
          </a:xfrm>
          <a:prstGeom prst="ellipse">
            <a:avLst/>
          </a:prstGeom>
        </p:spPr>
      </p:pic>
      <p:pic>
        <p:nvPicPr>
          <p:cNvPr id="7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0" y="6120852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4" y="6189739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761331" cy="6858000"/>
          </a:xfrm>
        </p:spPr>
        <p:txBody>
          <a:bodyPr rtlCol="0"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</a:t>
            </a:r>
            <a:r>
              <a:rPr lang="ru-RU" sz="2400" b="1" dirty="0">
                <a:latin typeface="Monotype Corsiva" panose="03010101010201010101" pitchFamily="66" charset="0"/>
              </a:rPr>
              <a:t>Выездные мотивационные встречи для женщин-ПИН и их детей</a:t>
            </a: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60" y="692696"/>
            <a:ext cx="476224" cy="476224"/>
          </a:xfrm>
          <a:prstGeom prst="ellipse">
            <a:avLst/>
          </a:prstGeom>
        </p:spPr>
      </p:pic>
      <p:pic>
        <p:nvPicPr>
          <p:cNvPr id="7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0" y="6120852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4" y="6189739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SSM1225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0" y="2856297"/>
            <a:ext cx="3292101" cy="2468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:\Мои рисунки\дети ЦСС\SDC129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3154809" cy="2366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 descr="SSM1229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0" y="2780928"/>
            <a:ext cx="3285968" cy="246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761331" cy="6858000"/>
          </a:xfrm>
        </p:spPr>
        <p:txBody>
          <a:bodyPr rtlCol="0"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3. Укрепление потенциала организаций, оказывающих услуги ПИН, для эффективной реализации гендерно ориентированных программ профилактики ВИЧ-инфекции и снижения вреда среди ПИН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координационные встречи с партнерами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круглые столы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обучающие семинары для сотрудников и партнеров: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- </a:t>
            </a:r>
            <a:r>
              <a:rPr lang="ru-RU" sz="2400" dirty="0">
                <a:latin typeface="Monotype Corsiva" panose="03010101010201010101" pitchFamily="66" charset="0"/>
              </a:rPr>
              <a:t>адвокация повышения доступа к услугам для ПИН и снижение дискриминации в отношении женщин-ПИН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- по семейно-ориентированному подходу к оказанию помощи семьям, находящимся в социально-опасном положении</a:t>
            </a: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85" y="724344"/>
            <a:ext cx="476224" cy="476224"/>
          </a:xfrm>
          <a:prstGeom prst="ellipse">
            <a:avLst/>
          </a:prstGeom>
        </p:spPr>
      </p:pic>
      <p:pic>
        <p:nvPicPr>
          <p:cNvPr id="7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0" y="6120852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4" y="6189739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761331" cy="6858000"/>
          </a:xfrm>
        </p:spPr>
        <p:txBody>
          <a:bodyPr rtlCol="0">
            <a:normAutofit/>
          </a:bodyPr>
          <a:lstStyle/>
          <a:p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6600" dirty="0">
                <a:solidFill>
                  <a:schemeClr val="accent2"/>
                </a:solidFill>
                <a:latin typeface="Monotype Corsiva" panose="03010101010201010101" pitchFamily="66" charset="0"/>
              </a:rPr>
              <a:t>Спасибо за внимание!</a:t>
            </a:r>
            <a:br>
              <a:rPr lang="ru-RU" sz="2400" dirty="0">
                <a:solidFill>
                  <a:schemeClr val="accent2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35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858000"/>
          </a:xfrm>
        </p:spPr>
        <p:txBody>
          <a:bodyPr rtlCol="0">
            <a:normAutofit/>
          </a:bodyPr>
          <a:lstStyle/>
          <a:p>
            <a:r>
              <a:rPr lang="ru-RU" sz="2200" b="1" dirty="0">
                <a:latin typeface="+mn-lt"/>
              </a:rPr>
              <a:t>Оказание комплексной помощи женщинам, употребляющим </a:t>
            </a:r>
            <a:br>
              <a:rPr lang="ru-RU" sz="2200" b="1" dirty="0">
                <a:latin typeface="+mn-lt"/>
              </a:rPr>
            </a:br>
            <a:r>
              <a:rPr lang="ru-RU" sz="2200" b="1" dirty="0">
                <a:latin typeface="+mn-lt"/>
              </a:rPr>
              <a:t>инъекционные наркотики, в Гродненской области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chemeClr val="tx2"/>
                </a:solidFill>
              </a:rPr>
              <a:t>Проект «Расширение доступа женщин-ПИН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	к программам профилактики ВИЧ-инфекции и снижения вреда» в сотрудничестве с Международной Федерацией обществ Красного Креста и Красного Полумесяца и Итальянским Красным Крестом</a:t>
            </a:r>
            <a:br>
              <a:rPr lang="ru-RU" sz="2400" b="1" dirty="0">
                <a:solidFill>
                  <a:schemeClr val="tx2"/>
                </a:solidFill>
              </a:rPr>
            </a:b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Проект «Обеспечение всеобщего доступа ключевых пострадавших групп населения в Беларуси к профилактике, лечению и уходу в связи с ВИЧ» в сотрудничестве с Глобальным фондом ООН по борьбе со СПИДом, туберкулезом и малярией</a:t>
            </a:r>
            <a:br>
              <a:rPr lang="ru-RU" sz="2400" b="1" dirty="0">
                <a:solidFill>
                  <a:schemeClr val="tx2"/>
                </a:solidFill>
              </a:rPr>
            </a:b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67" y="404664"/>
            <a:ext cx="596752" cy="5967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034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858000"/>
          </a:xfrm>
        </p:spPr>
        <p:txBody>
          <a:bodyPr rtlCol="0">
            <a:normAutofit/>
          </a:bodyPr>
          <a:lstStyle/>
          <a:p>
            <a:r>
              <a:rPr lang="ru-RU" sz="2200" b="1" dirty="0"/>
              <a:t>Оказание комплексной помощи женщинам, употребляющим </a:t>
            </a:r>
            <a:br>
              <a:rPr lang="ru-RU" sz="2200" b="1" dirty="0"/>
            </a:br>
            <a:r>
              <a:rPr lang="ru-RU" sz="2200" b="1" dirty="0"/>
              <a:t>инъекционные наркотики, в Гродненской области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Партнеры:</a:t>
            </a:r>
            <a:br>
              <a:rPr lang="en-US" altLang="ru-RU" sz="2700" dirty="0">
                <a:latin typeface="Monotype Corsiva" panose="03010101010201010101" pitchFamily="66" charset="0"/>
              </a:rPr>
            </a:br>
            <a:r>
              <a:rPr lang="ru-RU" altLang="ru-RU" sz="2200" dirty="0">
                <a:latin typeface="Monotype Corsiva" panose="03010101010201010101" pitchFamily="66" charset="0"/>
              </a:rPr>
              <a:t>УЗ</a:t>
            </a:r>
            <a:r>
              <a:rPr lang="ru-RU" sz="2200" dirty="0">
                <a:latin typeface="Monotype Corsiva" panose="03010101010201010101" pitchFamily="66" charset="0"/>
              </a:rPr>
              <a:t> Гродненский областной клинический центр «Психиатрия-наркология»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 УЗ «Гродненская областная инфекционная клиническая больница»</a:t>
            </a:r>
            <a:br>
              <a:rPr lang="ru-RU" sz="22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УЗ «Гродненский областной  кожно-венерологический диспансер»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УЗ «Гродненский областной клинический центр «Фтизиатрия»»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ГУ  «Гродненский областной центр гигиены, эпидемиологии и общественного здоровья» 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ГУЗ «Гродненская городская поликлиника №1» 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Женская консультация № 1 Женская консультация № 2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Управление по труду, занятости и социальной защите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ГУ «Территориальный центр социального обслуживания населения» </a:t>
            </a:r>
            <a:br>
              <a:rPr lang="en-US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РОВД</a:t>
            </a:r>
            <a:br>
              <a:rPr lang="en-US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Отдел образования горисполкома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 ГУ «Гродненский городской дом ночного пребывания лиц без определенного места жительства»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 РОО «Матери против наркотиков» </a:t>
            </a:r>
            <a:br>
              <a:rPr lang="ru-RU" sz="2200" dirty="0">
                <a:latin typeface="Monotype Corsiva" panose="03010101010201010101" pitchFamily="66" charset="0"/>
              </a:rPr>
            </a:b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29" y="980728"/>
            <a:ext cx="596752" cy="5967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55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858000"/>
          </a:xfrm>
        </p:spPr>
        <p:txBody>
          <a:bodyPr rtlCol="0">
            <a:normAutofit fontScale="90000"/>
          </a:bodyPr>
          <a:lstStyle/>
          <a:p>
            <a:r>
              <a:rPr lang="ru-RU" sz="2200" b="1" dirty="0"/>
              <a:t>Оказание комплексной помощи женщинам, употребляющим </a:t>
            </a:r>
            <a:br>
              <a:rPr lang="ru-RU" sz="2200" b="1" dirty="0"/>
            </a:br>
            <a:r>
              <a:rPr lang="ru-RU" sz="2200" b="1" dirty="0"/>
              <a:t>инъекционные наркотики, в Гродненской области</a:t>
            </a: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b="1" dirty="0"/>
              <a:t>ИССЛЕДОВАНИЕ:</a:t>
            </a:r>
            <a:br>
              <a:rPr lang="ru-RU" sz="2400" dirty="0"/>
            </a:br>
            <a:r>
              <a:rPr lang="ru-RU" sz="2400" dirty="0"/>
              <a:t>«Поведенческий риск и доступ женщин-ПИН к услугам по профилактике </a:t>
            </a:r>
            <a:br>
              <a:rPr lang="ru-RU" sz="2400" dirty="0"/>
            </a:br>
            <a:r>
              <a:rPr lang="ru-RU" sz="2400" dirty="0"/>
              <a:t>ВИЧ-инфекции и снижению вреда»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200" b="1" dirty="0"/>
              <a:t>а</a:t>
            </a:r>
            <a:r>
              <a:rPr lang="ru-RU" altLang="ru-RU" sz="2200" b="1" dirty="0"/>
              <a:t>втор: </a:t>
            </a:r>
            <a:r>
              <a:rPr lang="ru-RU" altLang="ru-RU" sz="2200" b="1" dirty="0" err="1"/>
              <a:t>Кечина</a:t>
            </a:r>
            <a:r>
              <a:rPr lang="ru-RU" altLang="ru-RU" sz="2200" b="1" dirty="0"/>
              <a:t> Евгения Аркадьевна,</a:t>
            </a:r>
            <a:br>
              <a:rPr lang="ru-RU" altLang="ru-RU" sz="2200" b="1" dirty="0"/>
            </a:br>
            <a:r>
              <a:rPr lang="ru-RU" altLang="ru-RU" sz="2200" dirty="0"/>
              <a:t>доктор социологических наук, профессор кафедры социологии</a:t>
            </a:r>
            <a:br>
              <a:rPr lang="ru-RU" altLang="ru-RU" sz="2200" dirty="0"/>
            </a:br>
            <a:r>
              <a:rPr lang="ru-RU" altLang="ru-RU" sz="2200" dirty="0"/>
              <a:t> Белорусского Государственного Университета</a:t>
            </a:r>
            <a:br>
              <a:rPr lang="ru-RU" altLang="ru-RU" sz="2200" dirty="0"/>
            </a:br>
            <a:br>
              <a:rPr lang="ru-RU" altLang="ru-RU" sz="2200" dirty="0"/>
            </a:br>
            <a:r>
              <a:rPr lang="ru-RU" altLang="ru-RU" sz="2200" dirty="0"/>
              <a:t>Исследование показало, что женщины-ПИН нуждаются в различных мерах </a:t>
            </a:r>
            <a:br>
              <a:rPr lang="ru-RU" altLang="ru-RU" sz="2200" dirty="0"/>
            </a:br>
            <a:r>
              <a:rPr lang="ru-RU" altLang="ru-RU" sz="2200" dirty="0"/>
              <a:t>социальной помощи:</a:t>
            </a:r>
            <a:br>
              <a:rPr lang="ru-RU" altLang="ru-RU" sz="2200" dirty="0"/>
            </a:br>
            <a:r>
              <a:rPr lang="ru-RU" altLang="ru-RU" sz="2200" dirty="0"/>
              <a:t>помощь в снижении вреда от употребления наркотических веществ</a:t>
            </a:r>
            <a:br>
              <a:rPr lang="ru-RU" altLang="ru-RU" sz="2200" dirty="0"/>
            </a:br>
            <a:r>
              <a:rPr lang="ru-RU" altLang="ru-RU" sz="2200" dirty="0"/>
              <a:t>психологическая  и  юридическая помощь</a:t>
            </a:r>
            <a:br>
              <a:rPr lang="ru-RU" altLang="ru-RU" sz="2200" dirty="0"/>
            </a:br>
            <a:r>
              <a:rPr lang="ru-RU" altLang="ru-RU" sz="2200" dirty="0" err="1"/>
              <a:t>помощь</a:t>
            </a:r>
            <a:r>
              <a:rPr lang="ru-RU" altLang="ru-RU" sz="2200" dirty="0"/>
              <a:t> в обучении профессии и трудоустройстве</a:t>
            </a:r>
            <a:br>
              <a:rPr lang="ru-RU" altLang="ru-RU" sz="2200" dirty="0"/>
            </a:br>
            <a:r>
              <a:rPr lang="ru-RU" altLang="ru-RU" sz="2200" dirty="0"/>
              <a:t>гуманитарная помощь</a:t>
            </a:r>
            <a:br>
              <a:rPr lang="ru-RU" altLang="ru-RU" sz="2200" dirty="0"/>
            </a:br>
            <a:r>
              <a:rPr lang="ru-RU" altLang="ru-RU" sz="2200" dirty="0"/>
              <a:t>решение бытовых проблем</a:t>
            </a:r>
            <a:br>
              <a:rPr lang="ru-RU" altLang="ru-RU" sz="2200" dirty="0"/>
            </a:br>
            <a:r>
              <a:rPr lang="ru-RU" altLang="ru-RU" sz="2200" dirty="0"/>
              <a:t>помощь по уходу и воспитанию детей</a:t>
            </a:r>
            <a:br>
              <a:rPr lang="ru-RU" altLang="ru-RU" sz="2200" dirty="0">
                <a:latin typeface="Monotype Corsiva" panose="03010101010201010101" pitchFamily="66" charset="0"/>
              </a:rPr>
            </a:br>
            <a:br>
              <a:rPr lang="ru-RU" altLang="ru-RU" sz="2200" dirty="0">
                <a:latin typeface="Monotype Corsiva" panose="03010101010201010101" pitchFamily="66" charset="0"/>
              </a:rPr>
            </a:b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584" y="620688"/>
            <a:ext cx="596752" cy="5967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956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66936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Проект «Обеспечение всеобщего доступа ключевых пострадавших групп населения в Беларуси к профилактике, лечению и уходу в связи с ВИЧ»</a:t>
            </a: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	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</a:t>
            </a:r>
            <a:r>
              <a:rPr lang="ru-RU" altLang="ru-RU" sz="3200" b="1" i="1" dirty="0">
                <a:latin typeface="Times New Roman" pitchFamily="18" charset="0"/>
              </a:rPr>
              <a:t> </a:t>
            </a:r>
            <a:r>
              <a:rPr lang="ru-RU" altLang="ru-RU" sz="2000" dirty="0"/>
              <a:t>Цель деятельности Центра социального сопровождения: защита прав и интересов целевых групп, содействие их адаптации в обществе путем оказания помощи в решении медицинских, социальных, психологических и юридических вопросов.</a:t>
            </a:r>
            <a:br>
              <a:rPr lang="ru-RU" altLang="ru-RU" sz="2000" dirty="0"/>
            </a:br>
            <a:br>
              <a:rPr lang="ru-RU" sz="3100" dirty="0">
                <a:latin typeface="Monotype Corsiva" panose="03010101010201010101" pitchFamily="66" charset="0"/>
              </a:rPr>
            </a:br>
            <a:br>
              <a:rPr lang="ru-RU" sz="31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66" y="1052736"/>
            <a:ext cx="596752" cy="596752"/>
          </a:xfrm>
          <a:prstGeom prst="ellipse">
            <a:avLst/>
          </a:prstGeom>
        </p:spPr>
      </p:pic>
      <p:pic>
        <p:nvPicPr>
          <p:cNvPr id="6" name="Picture 10" descr="H:\ИКК\Лого ИК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74" y="6041835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6" y="5993301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7 shag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2564606"/>
            <a:ext cx="4644008" cy="33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102" y="-28950"/>
            <a:ext cx="8509232" cy="6497512"/>
          </a:xfrm>
        </p:spPr>
        <p:txBody>
          <a:bodyPr rtlCol="0">
            <a:normAutofit fontScale="90000"/>
          </a:bodyPr>
          <a:lstStyle/>
          <a:p>
            <a:pPr algn="l"/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к</a:t>
            </a: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	 программам профилактики ВИЧ-инфекции и снижения вреда» 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ЦЕЛЬ проекта</a:t>
            </a:r>
            <a:r>
              <a:rPr lang="ru-RU" sz="2400" b="1" dirty="0">
                <a:latin typeface="Monotype Corsiva" panose="03010101010201010101" pitchFamily="66" charset="0"/>
              </a:rPr>
              <a:t>: </a:t>
            </a:r>
            <a:r>
              <a:rPr lang="ru-RU" sz="2400" dirty="0">
                <a:latin typeface="Monotype Corsiva" panose="03010101010201010101" pitchFamily="66" charset="0"/>
              </a:rPr>
              <a:t>улучшение доступа женщин, употребляющих инъекционные наркотики (ПИН), к комплексным услугам по снижению вреда, а также укрепление потенциала национальных организаций, предоставляющих услуги для ПИН. </a:t>
            </a: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ЗАДАЧИ проекта</a:t>
            </a:r>
            <a:r>
              <a:rPr lang="ru-RU" sz="2400" dirty="0">
                <a:latin typeface="Monotype Corsiva" panose="03010101010201010101" pitchFamily="66" charset="0"/>
              </a:rPr>
              <a:t>: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1. Расширение спектра и повышение качество услуг, предоставляемых женщинам из числа ПИН;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2. Расширение практики использования гендерно ориентированных подходов в программах профилактики ВИЧ-инфекции и снижения вреда;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3. Укрепление потенциала организаций, оказывающих услуги ПИН, для эффективной реализации гендерно ориентированных программ профилактики ВИЧ-инфекции и снижения вреда среди ПИН. </a:t>
            </a: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476224" cy="476224"/>
          </a:xfrm>
          <a:prstGeom prst="ellipse">
            <a:avLst/>
          </a:prstGeom>
        </p:spPr>
      </p:pic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37622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48" y="6168871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256" y="11000"/>
            <a:ext cx="8581240" cy="6669360"/>
          </a:xfrm>
        </p:spPr>
        <p:txBody>
          <a:bodyPr rtlCol="0">
            <a:normAutofit fontScale="90000"/>
          </a:bodyPr>
          <a:lstStyle/>
          <a:p>
            <a:pPr lvl="0"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1.  Расширение спектра и повышение качество услуг, предоставляемых женщинам из числа ПИН</a:t>
            </a: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ru-RU" sz="2400" b="1" dirty="0">
                <a:latin typeface="Monotype Corsiva" panose="03010101010201010101" pitchFamily="66" charset="0"/>
              </a:rPr>
              <a:t>Комната временного пребывания  (ул. Мицкевича, 5, г. Гродно)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	</a:t>
            </a:r>
            <a:r>
              <a:rPr lang="ru-RU" sz="2400" dirty="0">
                <a:latin typeface="Monotype Corsiva" panose="03010101010201010101" pitchFamily="66" charset="0"/>
              </a:rPr>
              <a:t>Дежурство </a:t>
            </a:r>
            <a:r>
              <a:rPr lang="ru-RU" sz="2400" b="1" dirty="0">
                <a:latin typeface="Monotype Corsiva" panose="03010101010201010101" pitchFamily="66" charset="0"/>
              </a:rPr>
              <a:t>кризисного консультанта: </a:t>
            </a:r>
            <a:r>
              <a:rPr lang="ru-RU" sz="2400" dirty="0">
                <a:latin typeface="Monotype Corsiva" panose="03010101010201010101" pitchFamily="66" charset="0"/>
              </a:rPr>
              <a:t>понедельник-пятница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					16.00 - 20.00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Услуги: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организация консультаций врачей,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психологическая поддержка,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помощь в восстановлении документов,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направление на обучение,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помощь в трудоустройстве,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перенаправление на обследование на ИППП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бытовые услуги (стирка белья).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	 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368" y="548680"/>
            <a:ext cx="476224" cy="476224"/>
          </a:xfrm>
          <a:prstGeom prst="ellipse">
            <a:avLst/>
          </a:prstGeom>
        </p:spPr>
      </p:pic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2" y="6036790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75" y="5943269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6669360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1.  Расширение спектра и повышение качество услуг, 				предоставляемых женщинам из числа ПИН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Оказание гуманитарной помощи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      гигиеническими наборами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       продуктовыми наборами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       витаминами (гематоген)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              тестами для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   определения беременности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</a:t>
            </a: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</a:t>
            </a: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272" y="620688"/>
            <a:ext cx="476224" cy="476224"/>
          </a:xfrm>
          <a:prstGeom prst="ellipse">
            <a:avLst/>
          </a:prstGeom>
        </p:spPr>
      </p:pic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1" y="5979348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:\ИКК\Лого ИК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0" y="5957923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89323" cy="6858000"/>
          </a:xfrm>
        </p:spPr>
        <p:txBody>
          <a:bodyPr rtlCol="0">
            <a:normAutofit fontScale="90000"/>
          </a:bodyPr>
          <a:lstStyle/>
          <a:p>
            <a:pPr lvl="0" algn="l"/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Гродненская областная организация Белорусского Общества Красного Креста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 «Расширение доступа женщин-ПИН </a:t>
            </a:r>
            <a:b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	к программам профилактики ВИЧ-инфекции и снижения вреда» </a:t>
            </a:r>
            <a:br>
              <a:rPr lang="ru-RU" sz="2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 2. Расширение практики использования гендерно ориентированных подходов в программах профилактики ВИЧ-инфекции и снижения вреда</a:t>
            </a: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b="1" i="1" dirty="0"/>
              <a:t> </a:t>
            </a:r>
            <a:r>
              <a:rPr lang="ru-RU" sz="2400" b="1" dirty="0">
                <a:latin typeface="Monotype Corsiva" panose="03010101010201010101" pitchFamily="66" charset="0"/>
              </a:rPr>
              <a:t>Помощь женщинам-ПИН по уходу и воспитанию детей</a:t>
            </a: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b="1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dirty="0">
                <a:latin typeface="Monotype Corsiva" panose="03010101010201010101" pitchFamily="66" charset="0"/>
              </a:rPr>
            </a:b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b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      </a:t>
            </a:r>
            <a:r>
              <a:rPr lang="ru-RU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 поддержке МФКК и Итальянского Красного Креста	</a:t>
            </a:r>
          </a:p>
        </p:txBody>
      </p:sp>
      <p:pic>
        <p:nvPicPr>
          <p:cNvPr id="5" name="Рисунок 4" descr="красный_крест_виз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384" y="476672"/>
            <a:ext cx="476224" cy="476224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924944"/>
            <a:ext cx="2697862" cy="202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9665">
            <a:off x="6551430" y="3733797"/>
            <a:ext cx="2699993" cy="202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5" descr="SDC1272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/>
          <a:stretch>
            <a:fillRect/>
          </a:stretch>
        </p:blipFill>
        <p:spPr bwMode="auto">
          <a:xfrm rot="578670">
            <a:off x="4986321" y="3005141"/>
            <a:ext cx="2181286" cy="204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323">
            <a:off x="220088" y="4039819"/>
            <a:ext cx="2422723" cy="181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09120"/>
            <a:ext cx="2438733" cy="1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3" descr="Рисунок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15106"/>
            <a:ext cx="819875" cy="4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:\ИКК\Лого ИКК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34" y="6236760"/>
            <a:ext cx="492941" cy="4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презентация П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ПИН</Template>
  <TotalTime>1171</TotalTime>
  <Words>117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Candara</vt:lpstr>
      <vt:lpstr>Monotype Corsiva</vt:lpstr>
      <vt:lpstr>Times New Roman</vt:lpstr>
      <vt:lpstr>презентация ПИН</vt:lpstr>
      <vt:lpstr> БЕЛОРУССКОЕ ОБЩЕСТВО КРАСНОГО КРЕСТА                   Оказание комплексной помощи    женщинам, употребляющим инъекционные наркотики                     </vt:lpstr>
      <vt:lpstr>Оказание комплексной помощи женщинам, употребляющим  инъекционные наркотики, в Гродненской области  Проект «Расширение доступа женщин-ПИН   к программам профилактики ВИЧ-инфекции и снижения вреда» в сотрудничестве с Международной Федерацией обществ Красного Креста и Красного Полумесяца и Итальянским Красным Крестом  Проект «Обеспечение всеобщего доступа ключевых пострадавших групп населения в Беларуси к профилактике, лечению и уходу в связи с ВИЧ» в сотрудничестве с Глобальным фондом ООН по борьбе со СПИДом, туберкулезом и малярией    </vt:lpstr>
      <vt:lpstr>Оказание комплексной помощи женщинам, употребляющим  инъекционные наркотики, в Гродненской области Партнеры: УЗ Гродненский областной клинический центр «Психиатрия-наркология»  УЗ «Гродненская областная инфекционная клиническая больница» УЗ «Гродненский областной  кожно-венерологический диспансер» УЗ «Гродненский областной клинический центр «Фтизиатрия»» ГУ  «Гродненский областной центр гигиены, эпидемиологии и общественного здоровья»  ГУЗ «Гродненская городская поликлиника №1»  Женская консультация № 1 Женская консультация № 2 Управление по труду, занятости и социальной защите ГУ «Территориальный центр социального обслуживания населения»  РОВД Отдел образования горисполкома  ГУ «Гродненский городской дом ночного пребывания лиц без определенного места жительства»  РОО «Матери против наркотиков»    </vt:lpstr>
      <vt:lpstr>Оказание комплексной помощи женщинам, употребляющим  инъекционные наркотики, в Гродненской области  ИССЛЕДОВАНИЕ: «Поведенческий риск и доступ женщин-ПИН к услугам по профилактике  ВИЧ-инфекции и снижению вреда» автор: Кечина Евгения Аркадьевна, доктор социологических наук, профессор кафедры социологии  Белорусского Государственного Университета  Исследование показало, что женщины-ПИН нуждаются в различных мерах  социальной помощи: помощь в снижении вреда от употребления наркотических веществ психологическая  и  юридическая помощь помощь в обучении профессии и трудоустройстве гуманитарная помощь решение бытовых проблем помощь по уходу и воспитанию детей  </vt:lpstr>
      <vt:lpstr>Проект «Обеспечение всеобщего доступа ключевых пострадавших групп населения в Беларуси к профилактике, лечению и уходу в связи с ВИЧ»     Цель деятельности Центра социального сопровождения: защита прав и интересов целевых групп, содействие их адаптации в обществе путем оказания помощи в решении медицинских, социальных, психологических и юридических вопросов.                             </vt:lpstr>
      <vt:lpstr> Гродненская областная организация Белорусского Общества Красного Креста    проект  «Расширение доступа женщин-ПИН к   программам профилактики ВИЧ-инфекции и снижения вреда»   ЦЕЛЬ проекта: улучшение доступа женщин, употребляющих инъекционные наркотики (ПИН), к комплексным услугам по снижению вреда, а также укрепление потенциала национальных организаций, предоставляющих услуги для ПИН.   ЗАДАЧИ проекта: 1. Расширение спектра и повышение качество услуг, предоставляемых женщинам из числа ПИН;  2. Расширение практики использования гендерно ориентированных подходов в программах профилактики ВИЧ-инфекции и снижения вреда; 3. Укрепление потенциала организаций, оказывающих услуги ПИН, для эффективной реализации гендерно ориентированных программ профилактики ВИЧ-инфекции и снижения вреда среди ПИН.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1.  Расширение спектра и повышение качество услуг, предоставляемых женщинам из числа ПИН   Комната временного пребывания  (ул. Мицкевича, 5, г. Гродно)  Дежурство кризисного консультанта: понедельник-пятница       16.00 - 20.00 Услуги:  организация консультаций врачей,  психологическая поддержка,  помощь в восстановлении документов,  направление на обучение, помощь в трудоустройстве,  перенаправление на обследование на ИППП бытовые услуги (стирка белья). 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 Задача 1.  Расширение спектра и повышение качество услуг,     предоставляемых женщинам из числа ПИН  Оказание гуманитарной помощи         гигиеническими наборами         продуктовыми наборами         витаминами (гематоген)                тестами для      определения беременности                       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  Помощь женщинам-ПИН по уходу и воспитанию детей                    при поддержке МФКК и Итальянского Красного Креста </vt:lpstr>
      <vt:lpstr>Гродненская областная организация Белорусского Общества Красного Креста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Организация профессиональной подготовки по специальностям:  мастер маникюра парикмахер пользователь ПК повар-кондитер дизайнер интерьера и ландшафта бухгалтер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 Информационные и образовательные встречи    со специалистами для женщин-ПИН    с гинекологом  темы: «Репродуктивное здоровье и планирование семьи»   «Осложненная беременность»  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 Информационные и образовательные встречи    со специалистами для женщин-ПИН    с психологом  темы: «Стрессоустойчивость и методы борьбы со стрессом»   «Домашнее насилие и его профилактика»   «Мой внутренний мир» (тренинг  по арт-терапии)        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  Ежемесячные информационные и образовательные встречи    со специалистами для женщин-ПИН    с косметологом  темы:    «Как стать красивой»   «Современная косметология»       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 Информационные и образовательные встречи    со специалистами для женщин-ПИН                с юристом  тема:    «Правовые аспекты государственной защиты детей»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 Информационные и образовательные встречи    со специалистами для женщин-ПИН  с тренером по фитнесу  «Фитнес дома» с диетологом   «Рациональное питание» с дизайнером    «Основы дизайна интерьера» с дефектологом                «Укрепление воспитательного        потенциала семьи» с инфекционистом  «Вопросы и ответы о заболеваниях,      сопутствующих наркопотреблению»  с эпидемиологом                 «Современные аспекты эпидемиологии»     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2. Расширение практики использования гендерно ориентированных подходов в программах профилактики ВИЧ-инфекции и снижения вреда            Выездные мотивационные встречи для женщин-ПИН и их детей                  при поддержке МФКК и Итальянского Красного Креста </vt:lpstr>
      <vt:lpstr>Гродненская областная организация Белорусского Общества Красного Креста    проект  «Расширение доступа женщин-ПИН   к программам профилактики ВИЧ-инфекции и снижения вреда»   Задача 3. Укрепление потенциала организаций, оказывающих услуги ПИН, для эффективной реализации гендерно ориентированных программ профилактики ВИЧ-инфекции и снижения вреда среди ПИН    координационные встречи с партнерами  круглые столы  обучающие семинары для сотрудников и партнеров: - адвокация повышения доступа к услугам для ПИН и снижение дискриминации в отношении женщин-ПИН - по семейно-ориентированному подходу к оказанию помощи семьям, находящимся в социально-опасном положении          при поддержке МФКК и Итальянского Красного Креста </vt:lpstr>
      <vt:lpstr>  Спасибо за внимание!           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проводимые в рамках проекта «Расширение доступа женщин-ПИН к программам профилактики ВИЧ-инфекции и снижения вреда» (г.Гродно)  The actions which are  carrying out within  «Enhanced Access for Female IDUs (injection drug users)  to HIV prevention  and Harm Reduction Services»  project (Grodno)</dc:title>
  <dc:creator>User</dc:creator>
  <cp:lastModifiedBy>Алексей Артюхов</cp:lastModifiedBy>
  <cp:revision>80</cp:revision>
  <cp:lastPrinted>2016-06-06T13:55:22Z</cp:lastPrinted>
  <dcterms:created xsi:type="dcterms:W3CDTF">2012-07-26T10:05:11Z</dcterms:created>
  <dcterms:modified xsi:type="dcterms:W3CDTF">2016-06-06T14:04:16Z</dcterms:modified>
</cp:coreProperties>
</file>