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31"/>
  </p:notesMasterIdLst>
  <p:handoutMasterIdLst>
    <p:handoutMasterId r:id="rId32"/>
  </p:handoutMasterIdLst>
  <p:sldIdLst>
    <p:sldId id="263" r:id="rId3"/>
    <p:sldId id="288" r:id="rId4"/>
    <p:sldId id="264" r:id="rId5"/>
    <p:sldId id="265" r:id="rId6"/>
    <p:sldId id="289" r:id="rId7"/>
    <p:sldId id="258" r:id="rId8"/>
    <p:sldId id="266" r:id="rId9"/>
    <p:sldId id="270" r:id="rId10"/>
    <p:sldId id="282" r:id="rId11"/>
    <p:sldId id="283" r:id="rId12"/>
    <p:sldId id="275" r:id="rId13"/>
    <p:sldId id="277" r:id="rId14"/>
    <p:sldId id="276" r:id="rId15"/>
    <p:sldId id="274" r:id="rId16"/>
    <p:sldId id="272" r:id="rId17"/>
    <p:sldId id="273" r:id="rId18"/>
    <p:sldId id="284" r:id="rId19"/>
    <p:sldId id="285" r:id="rId20"/>
    <p:sldId id="290" r:id="rId21"/>
    <p:sldId id="291" r:id="rId22"/>
    <p:sldId id="292" r:id="rId23"/>
    <p:sldId id="294" r:id="rId24"/>
    <p:sldId id="293" r:id="rId25"/>
    <p:sldId id="286" r:id="rId26"/>
    <p:sldId id="287" r:id="rId27"/>
    <p:sldId id="279" r:id="rId28"/>
    <p:sldId id="278" r:id="rId29"/>
    <p:sldId id="295" r:id="rId30"/>
  </p:sldIdLst>
  <p:sldSz cx="9144000" cy="6858000" type="screen4x3"/>
  <p:notesSz cx="6997700" cy="92837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8" autoAdjust="0"/>
  </p:normalViewPr>
  <p:slideViewPr>
    <p:cSldViewPr>
      <p:cViewPr varScale="1">
        <p:scale>
          <a:sx n="88" d="100"/>
          <a:sy n="88" d="100"/>
        </p:scale>
        <p:origin x="-1044" y="-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C6C17-0F6E-499A-8F55-7467F6816C8B}" type="doc">
      <dgm:prSet loTypeId="urn:microsoft.com/office/officeart/2005/8/layout/vList4#10" loCatId="process" qsTypeId="urn:microsoft.com/office/officeart/2005/8/quickstyle/simple2#9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AB788-886A-4DAD-871E-9ED7F445F380}">
      <dgm:prSet phldrT="[Text]" custT="1"/>
      <dgm:spPr/>
      <dgm:t>
        <a:bodyPr/>
        <a:lstStyle/>
        <a:p>
          <a:r>
            <a:rPr lang="ru-RU" sz="1700" b="1" dirty="0" smtClean="0"/>
            <a:t> </a:t>
          </a:r>
          <a:r>
            <a:rPr lang="ru-RU" sz="1800" b="1" dirty="0" smtClean="0"/>
            <a:t>12 центров реабилитации</a:t>
          </a:r>
        </a:p>
        <a:p>
          <a:r>
            <a:rPr lang="ru-RU" sz="1800" b="1" dirty="0" smtClean="0"/>
            <a:t> 150 человек на программе </a:t>
          </a:r>
          <a:r>
            <a:rPr lang="ru-RU" sz="1400" b="1" dirty="0" smtClean="0"/>
            <a:t>на 01.01.2016г.</a:t>
          </a:r>
          <a:endParaRPr lang="en-US" sz="1400" b="1" dirty="0"/>
        </a:p>
      </dgm:t>
    </dgm:pt>
    <dgm:pt modelId="{C4F1534A-E0B1-4D94-A750-95A328BE84F0}" type="parTrans" cxnId="{410C300C-0156-4342-9B25-06401EB1E6C9}">
      <dgm:prSet/>
      <dgm:spPr/>
      <dgm:t>
        <a:bodyPr/>
        <a:lstStyle/>
        <a:p>
          <a:endParaRPr lang="ru-RU"/>
        </a:p>
      </dgm:t>
    </dgm:pt>
    <dgm:pt modelId="{C9FC712F-606D-49F8-B215-1D1BA89DAAC4}" type="sibTrans" cxnId="{410C300C-0156-4342-9B25-06401EB1E6C9}">
      <dgm:prSet/>
      <dgm:spPr/>
      <dgm:t>
        <a:bodyPr/>
        <a:lstStyle/>
        <a:p>
          <a:endParaRPr lang="ru-RU"/>
        </a:p>
      </dgm:t>
    </dgm:pt>
    <dgm:pt modelId="{3C00C10C-21A9-4319-8B3A-7B36CBC76C6C}">
      <dgm:prSet phldrT="[Text]" custT="1"/>
      <dgm:spPr/>
      <dgm:t>
        <a:bodyPr/>
        <a:lstStyle/>
        <a:p>
          <a:r>
            <a:rPr lang="ru-RU" sz="1800" b="1" dirty="0" smtClean="0"/>
            <a:t>- Мужская реабилитация</a:t>
          </a:r>
          <a:r>
            <a:rPr lang="ru-RU" sz="1800" dirty="0" smtClean="0"/>
            <a:t> </a:t>
          </a:r>
        </a:p>
        <a:p>
          <a:r>
            <a:rPr lang="ru-RU" sz="1500" dirty="0" smtClean="0"/>
            <a:t>(для молодёжи и возрастная)</a:t>
          </a:r>
        </a:p>
        <a:p>
          <a:r>
            <a:rPr lang="ru-RU" sz="1800" b="1" dirty="0" smtClean="0"/>
            <a:t>- Женская реабилитация </a:t>
          </a:r>
        </a:p>
        <a:p>
          <a:r>
            <a:rPr lang="ru-RU" sz="1500" dirty="0" smtClean="0"/>
            <a:t>(для молодёжи, для женщин с детьми, возрастная)</a:t>
          </a:r>
          <a:endParaRPr lang="en-US" sz="1500" dirty="0"/>
        </a:p>
      </dgm:t>
    </dgm:pt>
    <dgm:pt modelId="{54342060-A1B1-4003-A124-09AAE2CC39DA}" type="parTrans" cxnId="{0370BE8C-1C7C-4790-A4B5-328CD90BF207}">
      <dgm:prSet/>
      <dgm:spPr/>
      <dgm:t>
        <a:bodyPr/>
        <a:lstStyle/>
        <a:p>
          <a:endParaRPr lang="ru-RU"/>
        </a:p>
      </dgm:t>
    </dgm:pt>
    <dgm:pt modelId="{3943806F-8B7F-40BD-8FAA-2A38083A9A64}" type="sibTrans" cxnId="{0370BE8C-1C7C-4790-A4B5-328CD90BF207}">
      <dgm:prSet/>
      <dgm:spPr/>
      <dgm:t>
        <a:bodyPr/>
        <a:lstStyle/>
        <a:p>
          <a:endParaRPr lang="ru-RU"/>
        </a:p>
      </dgm:t>
    </dgm:pt>
    <dgm:pt modelId="{9B8968BA-50E7-4510-9537-6720CCB6813B}">
      <dgm:prSet phldrT="[Text]" custT="1"/>
      <dgm:spPr/>
      <dgm:t>
        <a:bodyPr/>
        <a:lstStyle/>
        <a:p>
          <a:r>
            <a:rPr lang="ru-RU" sz="1800" b="1" dirty="0" smtClean="0"/>
            <a:t>38 сотрудников </a:t>
          </a:r>
          <a:endParaRPr lang="en-US" sz="1800" b="1" dirty="0"/>
        </a:p>
      </dgm:t>
    </dgm:pt>
    <dgm:pt modelId="{6895492B-723C-470C-916C-B316E9B5E88A}" type="parTrans" cxnId="{7BAC7246-6167-45F8-B4C9-60C88FB11BB7}">
      <dgm:prSet/>
      <dgm:spPr/>
      <dgm:t>
        <a:bodyPr/>
        <a:lstStyle/>
        <a:p>
          <a:endParaRPr lang="ru-RU"/>
        </a:p>
      </dgm:t>
    </dgm:pt>
    <dgm:pt modelId="{0FF391A4-45A7-42A7-B84D-9F95CE8473C0}" type="sibTrans" cxnId="{7BAC7246-6167-45F8-B4C9-60C88FB11BB7}">
      <dgm:prSet/>
      <dgm:spPr/>
      <dgm:t>
        <a:bodyPr/>
        <a:lstStyle/>
        <a:p>
          <a:endParaRPr lang="ru-RU"/>
        </a:p>
      </dgm:t>
    </dgm:pt>
    <dgm:pt modelId="{932195BE-A8B7-4864-A7BD-35FBC74E6729}">
      <dgm:prSet phldrT="[Text]" custT="1"/>
      <dgm:spPr/>
      <dgm:t>
        <a:bodyPr/>
        <a:lstStyle/>
        <a:p>
          <a:r>
            <a:rPr lang="ru-RU" sz="1800" b="1" dirty="0" smtClean="0"/>
            <a:t>70 волонтеров</a:t>
          </a:r>
          <a:endParaRPr lang="en-US" sz="1800" b="1" dirty="0"/>
        </a:p>
      </dgm:t>
    </dgm:pt>
    <dgm:pt modelId="{4F90E9BC-0B91-469D-81BC-8DF2F97EB85F}" type="parTrans" cxnId="{471DB96A-FA09-461E-B58B-8A036F6B5653}">
      <dgm:prSet/>
      <dgm:spPr/>
      <dgm:t>
        <a:bodyPr/>
        <a:lstStyle/>
        <a:p>
          <a:endParaRPr lang="ru-RU"/>
        </a:p>
      </dgm:t>
    </dgm:pt>
    <dgm:pt modelId="{6EEAD58F-D31E-4B5F-813D-D2C5C61AA582}" type="sibTrans" cxnId="{471DB96A-FA09-461E-B58B-8A036F6B5653}">
      <dgm:prSet/>
      <dgm:spPr/>
      <dgm:t>
        <a:bodyPr/>
        <a:lstStyle/>
        <a:p>
          <a:endParaRPr lang="ru-RU"/>
        </a:p>
      </dgm:t>
    </dgm:pt>
    <dgm:pt modelId="{F8A351D0-54EE-40C7-8A35-D07BC23BEB3E}" type="pres">
      <dgm:prSet presAssocID="{41FC6C17-0F6E-499A-8F55-7467F6816C8B}" presName="linear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00E5B4B-01D0-4BE2-A78E-66E61CCAF0DF}" type="pres">
      <dgm:prSet presAssocID="{65DAB788-886A-4DAD-871E-9ED7F445F380}" presName="comp" presStyleCnt="0"/>
      <dgm:spPr/>
    </dgm:pt>
    <dgm:pt modelId="{712C740E-7F61-4A54-8DD2-C7B04FA316E5}" type="pres">
      <dgm:prSet presAssocID="{65DAB788-886A-4DAD-871E-9ED7F445F380}" presName="box" presStyleLbl="node1" presStyleIdx="0" presStyleCnt="4"/>
      <dgm:spPr/>
      <dgm:t>
        <a:bodyPr/>
        <a:lstStyle/>
        <a:p>
          <a:endParaRPr lang="en-US"/>
        </a:p>
      </dgm:t>
    </dgm:pt>
    <dgm:pt modelId="{F5B24BF9-84C2-415A-8B0D-3C09505368CB}" type="pres">
      <dgm:prSet presAssocID="{65DAB788-886A-4DAD-871E-9ED7F445F380}" presName="img" presStyleLbl="fgImgPlace1" presStyleIdx="0" presStyleCnt="4" custScaleX="90901" custScaleY="1004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61C04CAB-92F6-4C46-B334-93AB150FBDA5}" type="pres">
      <dgm:prSet presAssocID="{65DAB788-886A-4DAD-871E-9ED7F445F38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61CBF-841D-432A-8475-B704E08CC41C}" type="pres">
      <dgm:prSet presAssocID="{C9FC712F-606D-49F8-B215-1D1BA89DAAC4}" presName="spacer" presStyleCnt="0"/>
      <dgm:spPr/>
    </dgm:pt>
    <dgm:pt modelId="{28C62B61-FBEA-4E7F-9FA0-0CF9445A455B}" type="pres">
      <dgm:prSet presAssocID="{3C00C10C-21A9-4319-8B3A-7B36CBC76C6C}" presName="comp" presStyleCnt="0"/>
      <dgm:spPr/>
    </dgm:pt>
    <dgm:pt modelId="{D81D555B-E581-474C-AB7E-7871E966B0EB}" type="pres">
      <dgm:prSet presAssocID="{3C00C10C-21A9-4319-8B3A-7B36CBC76C6C}" presName="box" presStyleLbl="node1" presStyleIdx="1" presStyleCnt="4" custScaleY="132401"/>
      <dgm:spPr/>
      <dgm:t>
        <a:bodyPr/>
        <a:lstStyle/>
        <a:p>
          <a:endParaRPr lang="en-US"/>
        </a:p>
      </dgm:t>
    </dgm:pt>
    <dgm:pt modelId="{1C648B78-E240-4090-8B47-5C724EDBF6D9}" type="pres">
      <dgm:prSet presAssocID="{3C00C10C-21A9-4319-8B3A-7B36CBC76C6C}" presName="img" presStyleLbl="fgImgPlace1" presStyleIdx="1" presStyleCnt="4" custScaleX="90901" custScaleY="1065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4D03416F-6787-46E7-8641-2A6BE1E33935}" type="pres">
      <dgm:prSet presAssocID="{3C00C10C-21A9-4319-8B3A-7B36CBC76C6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4649E-7390-42BB-B01A-1DD0E89D82E4}" type="pres">
      <dgm:prSet presAssocID="{3943806F-8B7F-40BD-8FAA-2A38083A9A64}" presName="spacer" presStyleCnt="0"/>
      <dgm:spPr/>
    </dgm:pt>
    <dgm:pt modelId="{058FDE49-1FE2-4333-8D9A-DA642454167B}" type="pres">
      <dgm:prSet presAssocID="{9B8968BA-50E7-4510-9537-6720CCB6813B}" presName="comp" presStyleCnt="0"/>
      <dgm:spPr/>
    </dgm:pt>
    <dgm:pt modelId="{AA1A9BD6-7E14-4B9E-ACC1-77A9C3408D2B}" type="pres">
      <dgm:prSet presAssocID="{9B8968BA-50E7-4510-9537-6720CCB6813B}" presName="box" presStyleLbl="node1" presStyleIdx="2" presStyleCnt="4"/>
      <dgm:spPr/>
      <dgm:t>
        <a:bodyPr/>
        <a:lstStyle/>
        <a:p>
          <a:endParaRPr lang="en-US"/>
        </a:p>
      </dgm:t>
    </dgm:pt>
    <dgm:pt modelId="{61B0A597-7C54-4B00-8E77-07100A42FCD1}" type="pres">
      <dgm:prSet presAssocID="{9B8968BA-50E7-4510-9537-6720CCB6813B}" presName="img" presStyleLbl="fgImgPlace1" presStyleIdx="2" presStyleCnt="4" custScaleX="93308" custScaleY="104950" custLinFactNeighborX="1340" custLinFactNeighborY="-27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E9296BF9-1EC3-48AB-BEF8-C424A624FFDA}" type="pres">
      <dgm:prSet presAssocID="{9B8968BA-50E7-4510-9537-6720CCB6813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54CC4-55ED-4AC9-BCDD-A5CA4283FC04}" type="pres">
      <dgm:prSet presAssocID="{0FF391A4-45A7-42A7-B84D-9F95CE8473C0}" presName="spacer" presStyleCnt="0"/>
      <dgm:spPr/>
    </dgm:pt>
    <dgm:pt modelId="{0D59862D-610C-4E83-8B89-671B12984F24}" type="pres">
      <dgm:prSet presAssocID="{932195BE-A8B7-4864-A7BD-35FBC74E6729}" presName="comp" presStyleCnt="0"/>
      <dgm:spPr/>
    </dgm:pt>
    <dgm:pt modelId="{0BE3A761-AB86-4AE6-84ED-3DDF9B4249D9}" type="pres">
      <dgm:prSet presAssocID="{932195BE-A8B7-4864-A7BD-35FBC74E6729}" presName="box" presStyleLbl="node1" presStyleIdx="3" presStyleCnt="4"/>
      <dgm:spPr/>
      <dgm:t>
        <a:bodyPr/>
        <a:lstStyle/>
        <a:p>
          <a:endParaRPr lang="en-US"/>
        </a:p>
      </dgm:t>
    </dgm:pt>
    <dgm:pt modelId="{8EAD9F37-FFC1-4597-88E0-AA72711CC81E}" type="pres">
      <dgm:prSet presAssocID="{932195BE-A8B7-4864-A7BD-35FBC74E6729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0E25A7B6-5645-424A-BF2D-CD6B56F668E3}" type="pres">
      <dgm:prSet presAssocID="{932195BE-A8B7-4864-A7BD-35FBC74E672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C300C-0156-4342-9B25-06401EB1E6C9}" srcId="{41FC6C17-0F6E-499A-8F55-7467F6816C8B}" destId="{65DAB788-886A-4DAD-871E-9ED7F445F380}" srcOrd="0" destOrd="0" parTransId="{C4F1534A-E0B1-4D94-A750-95A328BE84F0}" sibTransId="{C9FC712F-606D-49F8-B215-1D1BA89DAAC4}"/>
    <dgm:cxn modelId="{C59A5E7F-0941-4D6B-B9F9-A10F36C3C6E4}" type="presOf" srcId="{932195BE-A8B7-4864-A7BD-35FBC74E6729}" destId="{0BE3A761-AB86-4AE6-84ED-3DDF9B4249D9}" srcOrd="0" destOrd="0" presId="urn:microsoft.com/office/officeart/2005/8/layout/vList4#10"/>
    <dgm:cxn modelId="{0370BE8C-1C7C-4790-A4B5-328CD90BF207}" srcId="{41FC6C17-0F6E-499A-8F55-7467F6816C8B}" destId="{3C00C10C-21A9-4319-8B3A-7B36CBC76C6C}" srcOrd="1" destOrd="0" parTransId="{54342060-A1B1-4003-A124-09AAE2CC39DA}" sibTransId="{3943806F-8B7F-40BD-8FAA-2A38083A9A64}"/>
    <dgm:cxn modelId="{322511D5-7433-4CD2-B650-E5C827D2A65A}" type="presOf" srcId="{932195BE-A8B7-4864-A7BD-35FBC74E6729}" destId="{0E25A7B6-5645-424A-BF2D-CD6B56F668E3}" srcOrd="1" destOrd="0" presId="urn:microsoft.com/office/officeart/2005/8/layout/vList4#10"/>
    <dgm:cxn modelId="{AD3625E1-5B7F-405D-AC69-FE304EC44551}" type="presOf" srcId="{9B8968BA-50E7-4510-9537-6720CCB6813B}" destId="{AA1A9BD6-7E14-4B9E-ACC1-77A9C3408D2B}" srcOrd="0" destOrd="0" presId="urn:microsoft.com/office/officeart/2005/8/layout/vList4#10"/>
    <dgm:cxn modelId="{471DB96A-FA09-461E-B58B-8A036F6B5653}" srcId="{41FC6C17-0F6E-499A-8F55-7467F6816C8B}" destId="{932195BE-A8B7-4864-A7BD-35FBC74E6729}" srcOrd="3" destOrd="0" parTransId="{4F90E9BC-0B91-469D-81BC-8DF2F97EB85F}" sibTransId="{6EEAD58F-D31E-4B5F-813D-D2C5C61AA582}"/>
    <dgm:cxn modelId="{7BAC7246-6167-45F8-B4C9-60C88FB11BB7}" srcId="{41FC6C17-0F6E-499A-8F55-7467F6816C8B}" destId="{9B8968BA-50E7-4510-9537-6720CCB6813B}" srcOrd="2" destOrd="0" parTransId="{6895492B-723C-470C-916C-B316E9B5E88A}" sibTransId="{0FF391A4-45A7-42A7-B84D-9F95CE8473C0}"/>
    <dgm:cxn modelId="{E7D51DAD-1F28-45DE-88E2-451963766AED}" type="presOf" srcId="{9B8968BA-50E7-4510-9537-6720CCB6813B}" destId="{E9296BF9-1EC3-48AB-BEF8-C424A624FFDA}" srcOrd="1" destOrd="0" presId="urn:microsoft.com/office/officeart/2005/8/layout/vList4#10"/>
    <dgm:cxn modelId="{C16C9A19-20B6-44B1-B8B4-E8645E26E06C}" type="presOf" srcId="{65DAB788-886A-4DAD-871E-9ED7F445F380}" destId="{61C04CAB-92F6-4C46-B334-93AB150FBDA5}" srcOrd="1" destOrd="0" presId="urn:microsoft.com/office/officeart/2005/8/layout/vList4#10"/>
    <dgm:cxn modelId="{A49F7678-96D6-44D9-91BA-C51D9CD20D92}" type="presOf" srcId="{41FC6C17-0F6E-499A-8F55-7467F6816C8B}" destId="{F8A351D0-54EE-40C7-8A35-D07BC23BEB3E}" srcOrd="0" destOrd="0" presId="urn:microsoft.com/office/officeart/2005/8/layout/vList4#10"/>
    <dgm:cxn modelId="{680A086E-AE00-46DA-AF38-3471EC5847E7}" type="presOf" srcId="{3C00C10C-21A9-4319-8B3A-7B36CBC76C6C}" destId="{4D03416F-6787-46E7-8641-2A6BE1E33935}" srcOrd="1" destOrd="0" presId="urn:microsoft.com/office/officeart/2005/8/layout/vList4#10"/>
    <dgm:cxn modelId="{8B29CA63-F681-4B28-8779-0E5AB5E966B6}" type="presOf" srcId="{3C00C10C-21A9-4319-8B3A-7B36CBC76C6C}" destId="{D81D555B-E581-474C-AB7E-7871E966B0EB}" srcOrd="0" destOrd="0" presId="urn:microsoft.com/office/officeart/2005/8/layout/vList4#10"/>
    <dgm:cxn modelId="{B7576FAF-1A64-4FD6-A2B1-598241ABB753}" type="presOf" srcId="{65DAB788-886A-4DAD-871E-9ED7F445F380}" destId="{712C740E-7F61-4A54-8DD2-C7B04FA316E5}" srcOrd="0" destOrd="0" presId="urn:microsoft.com/office/officeart/2005/8/layout/vList4#10"/>
    <dgm:cxn modelId="{8FD65769-6BCD-4BFC-A74D-828AA5A08307}" type="presParOf" srcId="{F8A351D0-54EE-40C7-8A35-D07BC23BEB3E}" destId="{C00E5B4B-01D0-4BE2-A78E-66E61CCAF0DF}" srcOrd="0" destOrd="0" presId="urn:microsoft.com/office/officeart/2005/8/layout/vList4#10"/>
    <dgm:cxn modelId="{118A83AD-2DCA-4D04-922A-37F8D2F8C840}" type="presParOf" srcId="{C00E5B4B-01D0-4BE2-A78E-66E61CCAF0DF}" destId="{712C740E-7F61-4A54-8DD2-C7B04FA316E5}" srcOrd="0" destOrd="0" presId="urn:microsoft.com/office/officeart/2005/8/layout/vList4#10"/>
    <dgm:cxn modelId="{D8D623F7-967E-487D-BCF8-D41C2ED1BE29}" type="presParOf" srcId="{C00E5B4B-01D0-4BE2-A78E-66E61CCAF0DF}" destId="{F5B24BF9-84C2-415A-8B0D-3C09505368CB}" srcOrd="1" destOrd="0" presId="urn:microsoft.com/office/officeart/2005/8/layout/vList4#10"/>
    <dgm:cxn modelId="{21D4F372-D22B-4B57-89C6-17AC63940005}" type="presParOf" srcId="{C00E5B4B-01D0-4BE2-A78E-66E61CCAF0DF}" destId="{61C04CAB-92F6-4C46-B334-93AB150FBDA5}" srcOrd="2" destOrd="0" presId="urn:microsoft.com/office/officeart/2005/8/layout/vList4#10"/>
    <dgm:cxn modelId="{24B0FEF4-5EB7-492E-9DBC-FB2C19A8DFCE}" type="presParOf" srcId="{F8A351D0-54EE-40C7-8A35-D07BC23BEB3E}" destId="{87061CBF-841D-432A-8475-B704E08CC41C}" srcOrd="1" destOrd="0" presId="urn:microsoft.com/office/officeart/2005/8/layout/vList4#10"/>
    <dgm:cxn modelId="{D30E5301-12AD-4733-9286-AFDF66368605}" type="presParOf" srcId="{F8A351D0-54EE-40C7-8A35-D07BC23BEB3E}" destId="{28C62B61-FBEA-4E7F-9FA0-0CF9445A455B}" srcOrd="2" destOrd="0" presId="urn:microsoft.com/office/officeart/2005/8/layout/vList4#10"/>
    <dgm:cxn modelId="{3099B501-8CC2-4D1D-8EC6-9AE6717DD98F}" type="presParOf" srcId="{28C62B61-FBEA-4E7F-9FA0-0CF9445A455B}" destId="{D81D555B-E581-474C-AB7E-7871E966B0EB}" srcOrd="0" destOrd="0" presId="urn:microsoft.com/office/officeart/2005/8/layout/vList4#10"/>
    <dgm:cxn modelId="{FA5BD7EB-B0B8-4557-94EF-12D7F842B702}" type="presParOf" srcId="{28C62B61-FBEA-4E7F-9FA0-0CF9445A455B}" destId="{1C648B78-E240-4090-8B47-5C724EDBF6D9}" srcOrd="1" destOrd="0" presId="urn:microsoft.com/office/officeart/2005/8/layout/vList4#10"/>
    <dgm:cxn modelId="{A94D4C5F-0FFE-4188-84C6-E77E0F4BC9F6}" type="presParOf" srcId="{28C62B61-FBEA-4E7F-9FA0-0CF9445A455B}" destId="{4D03416F-6787-46E7-8641-2A6BE1E33935}" srcOrd="2" destOrd="0" presId="urn:microsoft.com/office/officeart/2005/8/layout/vList4#10"/>
    <dgm:cxn modelId="{726A46C5-BD3B-44DC-9CAB-B82DCEB6CB3E}" type="presParOf" srcId="{F8A351D0-54EE-40C7-8A35-D07BC23BEB3E}" destId="{4ED4649E-7390-42BB-B01A-1DD0E89D82E4}" srcOrd="3" destOrd="0" presId="urn:microsoft.com/office/officeart/2005/8/layout/vList4#10"/>
    <dgm:cxn modelId="{5EB14C20-CEBB-4170-8F39-547F732AD965}" type="presParOf" srcId="{F8A351D0-54EE-40C7-8A35-D07BC23BEB3E}" destId="{058FDE49-1FE2-4333-8D9A-DA642454167B}" srcOrd="4" destOrd="0" presId="urn:microsoft.com/office/officeart/2005/8/layout/vList4#10"/>
    <dgm:cxn modelId="{33559F37-D714-4FCF-BD02-6D609AD077A9}" type="presParOf" srcId="{058FDE49-1FE2-4333-8D9A-DA642454167B}" destId="{AA1A9BD6-7E14-4B9E-ACC1-77A9C3408D2B}" srcOrd="0" destOrd="0" presId="urn:microsoft.com/office/officeart/2005/8/layout/vList4#10"/>
    <dgm:cxn modelId="{3A304644-8268-433E-BE15-F74E0E871D0F}" type="presParOf" srcId="{058FDE49-1FE2-4333-8D9A-DA642454167B}" destId="{61B0A597-7C54-4B00-8E77-07100A42FCD1}" srcOrd="1" destOrd="0" presId="urn:microsoft.com/office/officeart/2005/8/layout/vList4#10"/>
    <dgm:cxn modelId="{A9468560-EB70-40D3-A06E-2BD55959DF1C}" type="presParOf" srcId="{058FDE49-1FE2-4333-8D9A-DA642454167B}" destId="{E9296BF9-1EC3-48AB-BEF8-C424A624FFDA}" srcOrd="2" destOrd="0" presId="urn:microsoft.com/office/officeart/2005/8/layout/vList4#10"/>
    <dgm:cxn modelId="{FD0C1B4A-A7CE-4AAD-8ADB-5DF4E4BED148}" type="presParOf" srcId="{F8A351D0-54EE-40C7-8A35-D07BC23BEB3E}" destId="{A1D54CC4-55ED-4AC9-BCDD-A5CA4283FC04}" srcOrd="5" destOrd="0" presId="urn:microsoft.com/office/officeart/2005/8/layout/vList4#10"/>
    <dgm:cxn modelId="{6DE7EC43-815D-425C-B4D6-AEE3F9BAF87F}" type="presParOf" srcId="{F8A351D0-54EE-40C7-8A35-D07BC23BEB3E}" destId="{0D59862D-610C-4E83-8B89-671B12984F24}" srcOrd="6" destOrd="0" presId="urn:microsoft.com/office/officeart/2005/8/layout/vList4#10"/>
    <dgm:cxn modelId="{066394D2-D6BE-483C-8E62-1AC575EC19AC}" type="presParOf" srcId="{0D59862D-610C-4E83-8B89-671B12984F24}" destId="{0BE3A761-AB86-4AE6-84ED-3DDF9B4249D9}" srcOrd="0" destOrd="0" presId="urn:microsoft.com/office/officeart/2005/8/layout/vList4#10"/>
    <dgm:cxn modelId="{8E67BA88-BCA4-4659-99D9-C1AE695E331A}" type="presParOf" srcId="{0D59862D-610C-4E83-8B89-671B12984F24}" destId="{8EAD9F37-FFC1-4597-88E0-AA72711CC81E}" srcOrd="1" destOrd="0" presId="urn:microsoft.com/office/officeart/2005/8/layout/vList4#10"/>
    <dgm:cxn modelId="{AACB466A-B0FF-4235-97C3-8B72C956255F}" type="presParOf" srcId="{0D59862D-610C-4E83-8B89-671B12984F24}" destId="{0E25A7B6-5645-424A-BF2D-CD6B56F668E3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740E-7F61-4A54-8DD2-C7B04FA316E5}">
      <dsp:nvSpPr>
        <dsp:cNvPr id="0" name=""/>
        <dsp:cNvSpPr/>
      </dsp:nvSpPr>
      <dsp:spPr>
        <a:xfrm>
          <a:off x="0" y="0"/>
          <a:ext cx="8183562" cy="103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7000" rIns="120904" bIns="12700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</a:t>
          </a:r>
          <a:r>
            <a:rPr lang="ru-RU" sz="1800" b="1" kern="1200" dirty="0" smtClean="0"/>
            <a:t>12 центров реабилитации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150 человек на программе </a:t>
          </a:r>
          <a:r>
            <a:rPr lang="ru-RU" sz="1400" b="1" kern="1200" dirty="0" smtClean="0"/>
            <a:t>на 01.01.2016г.</a:t>
          </a:r>
          <a:endParaRPr lang="en-US" sz="1400" b="1" kern="1200" dirty="0"/>
        </a:p>
      </dsp:txBody>
      <dsp:txXfrm>
        <a:off x="1739796" y="0"/>
        <a:ext cx="5728493" cy="1030839"/>
      </dsp:txXfrm>
    </dsp:sp>
    <dsp:sp modelId="{F5B24BF9-84C2-415A-8B0D-3C09505368CB}">
      <dsp:nvSpPr>
        <dsp:cNvPr id="0" name=""/>
        <dsp:cNvSpPr/>
      </dsp:nvSpPr>
      <dsp:spPr>
        <a:xfrm>
          <a:off x="177546" y="101376"/>
          <a:ext cx="1487787" cy="82808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D555B-E581-474C-AB7E-7871E966B0EB}">
      <dsp:nvSpPr>
        <dsp:cNvPr id="0" name=""/>
        <dsp:cNvSpPr/>
      </dsp:nvSpPr>
      <dsp:spPr>
        <a:xfrm>
          <a:off x="0" y="1133923"/>
          <a:ext cx="8183562" cy="1364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7000" rIns="128016" bIns="1270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Мужская реабилитация</a:t>
          </a:r>
          <a:r>
            <a:rPr lang="ru-RU" sz="1800" kern="120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(для молодёжи и возрастная)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Женская реабилитация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(для молодёжи, для женщин с детьми, возрастная)</a:t>
          </a:r>
          <a:endParaRPr lang="en-US" sz="1500" kern="1200" dirty="0"/>
        </a:p>
      </dsp:txBody>
      <dsp:txXfrm>
        <a:off x="1739796" y="1133923"/>
        <a:ext cx="5728493" cy="1364842"/>
      </dsp:txXfrm>
    </dsp:sp>
    <dsp:sp modelId="{1C648B78-E240-4090-8B47-5C724EDBF6D9}">
      <dsp:nvSpPr>
        <dsp:cNvPr id="0" name=""/>
        <dsp:cNvSpPr/>
      </dsp:nvSpPr>
      <dsp:spPr>
        <a:xfrm>
          <a:off x="177546" y="1376926"/>
          <a:ext cx="1487787" cy="87883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A9BD6-7E14-4B9E-ACC1-77A9C3408D2B}">
      <dsp:nvSpPr>
        <dsp:cNvPr id="0" name=""/>
        <dsp:cNvSpPr/>
      </dsp:nvSpPr>
      <dsp:spPr>
        <a:xfrm>
          <a:off x="0" y="2601850"/>
          <a:ext cx="8183562" cy="103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7000" rIns="128016" bIns="1270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38 сотрудников </a:t>
          </a:r>
          <a:endParaRPr lang="en-US" sz="1800" b="1" kern="1200" dirty="0"/>
        </a:p>
      </dsp:txBody>
      <dsp:txXfrm>
        <a:off x="1739796" y="2601850"/>
        <a:ext cx="5728493" cy="1030839"/>
      </dsp:txXfrm>
    </dsp:sp>
    <dsp:sp modelId="{61B0A597-7C54-4B00-8E77-07100A42FCD1}">
      <dsp:nvSpPr>
        <dsp:cNvPr id="0" name=""/>
        <dsp:cNvSpPr/>
      </dsp:nvSpPr>
      <dsp:spPr>
        <a:xfrm>
          <a:off x="179780" y="2662059"/>
          <a:ext cx="1527183" cy="86549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E3A761-AB86-4AE6-84ED-3DDF9B4249D9}">
      <dsp:nvSpPr>
        <dsp:cNvPr id="0" name=""/>
        <dsp:cNvSpPr/>
      </dsp:nvSpPr>
      <dsp:spPr>
        <a:xfrm>
          <a:off x="0" y="3735773"/>
          <a:ext cx="8183562" cy="103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7000" rIns="128016" bIns="1270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70 волонтеров</a:t>
          </a:r>
          <a:endParaRPr lang="en-US" sz="1800" b="1" kern="1200" dirty="0"/>
        </a:p>
      </dsp:txBody>
      <dsp:txXfrm>
        <a:off x="1739796" y="3735773"/>
        <a:ext cx="5728493" cy="1030839"/>
      </dsp:txXfrm>
    </dsp:sp>
    <dsp:sp modelId="{8EAD9F37-FFC1-4597-88E0-AA72711CC81E}">
      <dsp:nvSpPr>
        <dsp:cNvPr id="0" name=""/>
        <dsp:cNvSpPr/>
      </dsp:nvSpPr>
      <dsp:spPr>
        <a:xfrm>
          <a:off x="103083" y="3838857"/>
          <a:ext cx="1636712" cy="82467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0" minVer="12.0">
  <dgm:title val=""/>
  <dgm:desc val=""/>
  <dgm:catLst>
    <dgm:cat type="process" pri="94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/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val="10"/>
            <dgm:constr type="bMarg" val="10"/>
          </dgm:constrLst>
          <dgm:ruleLst>
            <dgm:rule type="primFontSz" val="36" fact="NaN" max="NaN"/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9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3739F75B-3842-4986-B379-A25F65D2E2D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75F11ED1-D598-4A47-B7BF-1BC22F958D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866387FC-CCBE-45D6-8023-B2729909DF5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/>
          <a:lstStyle/>
          <a:p>
            <a:fld id="{BE1686F5-D9B0-4B87-9E68-28AD15F2A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6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9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9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6387FC-CCBE-45D6-8023-B2729909DF51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686F5-D9B0-4B87-9E68-28AD15F2A4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FA78-DE0E-433D-8CFA-D9FBF0D95DCD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9C6-20A9-45D8-B666-D95AD1AA535F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2161-9FCA-498A-A51E-7B90071250E8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95AF-258B-4502-92DF-E211AA281B41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9F1B-DCEB-4336-9EB0-63F5002A04E3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4FA9-8002-4F92-A4B5-7AC80F760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0045" y="6060478"/>
            <a:ext cx="8503920" cy="4572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>
            <a:outerShdw blurRad="76200" dist="50800" dir="5400000" algn="tl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8500" cap="rnd" cmpd="sng" algn="ctr">
            <a:solidFill>
              <a:srgbClr val="302F2C">
                <a:tint val="100000"/>
                <a:satMod val="120000"/>
                <a:alpha val="37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100000" t="350000" r="100000" b="100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algn="r"/>
            <a:fld id="{1BC102A9-C1B1-4354-89E4-F43472216A4F}" type="datetime1">
              <a:rPr lang="en-US" smtClean="0"/>
              <a:pPr algn="r"/>
              <a:t>6/6/2016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762" y="2132856"/>
            <a:ext cx="7344816" cy="2376264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«ПРОБЛЕМЫ</a:t>
            </a:r>
            <a:br>
              <a:rPr lang="ru-RU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реабилитации</a:t>
            </a:r>
            <a:br>
              <a:rPr lang="ru-RU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зависимых от </a:t>
            </a:r>
            <a:br>
              <a:rPr lang="ru-RU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веществ»</a:t>
            </a:r>
            <a:endParaRPr lang="ru-RU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555776" y="1268760"/>
            <a:ext cx="4102788" cy="576064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на тему:</a:t>
            </a:r>
          </a:p>
        </p:txBody>
      </p:sp>
    </p:spTree>
    <p:extLst>
      <p:ext uri="{BB962C8B-B14F-4D97-AF65-F5344CB8AC3E}">
        <p14:creationId xmlns:p14="http://schemas.microsoft.com/office/powerpoint/2010/main" val="16280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0263" y="4941168"/>
            <a:ext cx="8196193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rgbClr val="990000"/>
                </a:solidFill>
              </a:rPr>
              <a:t>Здания центров реабилитации </a:t>
            </a:r>
            <a:endParaRPr lang="ru-RU" sz="3400" b="0" dirty="0">
              <a:solidFill>
                <a:srgbClr val="99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3" y="1556792"/>
            <a:ext cx="4038600" cy="269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b="-4402"/>
          <a:stretch/>
        </p:blipFill>
        <p:spPr>
          <a:xfrm>
            <a:off x="4587176" y="1556792"/>
            <a:ext cx="40386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6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5661248"/>
            <a:ext cx="7391409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Бытовые условия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8768" r="14511" b="16703"/>
          <a:stretch/>
        </p:blipFill>
        <p:spPr>
          <a:xfrm>
            <a:off x="611560" y="620688"/>
            <a:ext cx="3672408" cy="201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t="25170" b="26286"/>
          <a:stretch/>
        </p:blipFill>
        <p:spPr>
          <a:xfrm>
            <a:off x="4449957" y="620687"/>
            <a:ext cx="4093975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esktop\unspecifie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8" y="2945360"/>
            <a:ext cx="3960440" cy="27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Фото\Студенты кушают\фото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45360"/>
            <a:ext cx="3772103" cy="2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7391409" cy="663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Бытовые условия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26900" r="3538" b="22700"/>
          <a:stretch/>
        </p:blipFill>
        <p:spPr>
          <a:xfrm>
            <a:off x="3779912" y="624920"/>
            <a:ext cx="47900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2700" r="388" b="5900"/>
          <a:stretch/>
        </p:blipFill>
        <p:spPr>
          <a:xfrm>
            <a:off x="4771678" y="2996419"/>
            <a:ext cx="3798266" cy="226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9" t="17016" r="5901" b="27060"/>
          <a:stretch/>
        </p:blipFill>
        <p:spPr>
          <a:xfrm>
            <a:off x="539552" y="631842"/>
            <a:ext cx="3144279" cy="221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5720" r="-522" b="-27039"/>
          <a:stretch/>
        </p:blipFill>
        <p:spPr>
          <a:xfrm>
            <a:off x="539552" y="2996419"/>
            <a:ext cx="4032448" cy="289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4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34217" y="5280837"/>
            <a:ext cx="6768752" cy="663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err="1" smtClean="0">
                <a:solidFill>
                  <a:srgbClr val="990000"/>
                </a:solidFill>
              </a:rPr>
              <a:t>Реабилитанты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" y="548680"/>
            <a:ext cx="3892882" cy="291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b="22975"/>
          <a:stretch/>
        </p:blipFill>
        <p:spPr>
          <a:xfrm>
            <a:off x="4495569" y="692696"/>
            <a:ext cx="42027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7039" r="7352" b="25455"/>
          <a:stretch/>
        </p:blipFill>
        <p:spPr>
          <a:xfrm>
            <a:off x="5148064" y="3068960"/>
            <a:ext cx="3313334" cy="219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9" r="1951" b="15927"/>
          <a:stretch/>
        </p:blipFill>
        <p:spPr>
          <a:xfrm>
            <a:off x="567822" y="3656588"/>
            <a:ext cx="4332344" cy="161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1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6912768" cy="2160240"/>
          </a:xfrm>
        </p:spPr>
        <p:txBody>
          <a:bodyPr>
            <a:noAutofit/>
          </a:bodyPr>
          <a:lstStyle/>
          <a:p>
            <a:pPr algn="ctr"/>
            <a:r>
              <a:rPr lang="ru-RU" sz="6600" b="0" dirty="0" smtClean="0">
                <a:solidFill>
                  <a:srgbClr val="990000"/>
                </a:solidFill>
              </a:rPr>
              <a:t>Программа реабилитации</a:t>
            </a:r>
            <a:endParaRPr lang="ru-RU" sz="6600" b="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83880" cy="73594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Этапы реабилитации</a:t>
            </a:r>
            <a:endParaRPr lang="ru-RU" sz="40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67544" y="1700808"/>
            <a:ext cx="8280920" cy="360040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Кризисный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 месяцев.</a:t>
            </a:r>
          </a:p>
          <a:p>
            <a:pPr marL="449263" indent="-449263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Общеподготовительный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 месяцев.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Адаптационный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 месяцев.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1,5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7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Элементы программы</a:t>
            </a:r>
            <a:endParaRPr lang="ru-RU" sz="40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83568" y="1628800"/>
            <a:ext cx="7776864" cy="4536504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Трудотерапия</a:t>
            </a:r>
          </a:p>
          <a:p>
            <a:pPr marL="449263" indent="-449263"/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занятия</a:t>
            </a:r>
          </a:p>
          <a:p>
            <a:pPr marL="449263" indent="-449263">
              <a:buNone/>
            </a:pPr>
            <a:endParaRPr lang="ru-RU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богослужений</a:t>
            </a:r>
            <a:endParaRPr lang="en-U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endParaRPr lang="ru-RU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досуга</a:t>
            </a:r>
          </a:p>
          <a:p>
            <a:pPr marL="0" indent="0">
              <a:buNone/>
            </a:pPr>
            <a:endParaRPr lang="ru-RU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консультирование</a:t>
            </a:r>
            <a:endParaRPr lang="en-US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>
              <a:buNone/>
            </a:pPr>
            <a:endParaRPr lang="ru-RU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5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7391409" cy="663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Трудотерапия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5"/>
          <a:stretch/>
        </p:blipFill>
        <p:spPr>
          <a:xfrm>
            <a:off x="467544" y="548680"/>
            <a:ext cx="447598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938"/>
          <a:stretch/>
        </p:blipFill>
        <p:spPr>
          <a:xfrm>
            <a:off x="5076056" y="548680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2"/>
          <a:stretch/>
        </p:blipFill>
        <p:spPr>
          <a:xfrm>
            <a:off x="467544" y="2996952"/>
            <a:ext cx="3779912" cy="233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24" y="2980597"/>
            <a:ext cx="4210711" cy="236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3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04287" y="5490758"/>
            <a:ext cx="7391409" cy="96257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Учебные занятия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/>
          <a:stretch/>
        </p:blipFill>
        <p:spPr>
          <a:xfrm>
            <a:off x="2375756" y="503450"/>
            <a:ext cx="4176464" cy="253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defaul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196">
            <a:off x="1138395" y="3001516"/>
            <a:ext cx="3075836" cy="2465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Фото\IMG_2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60222"/>
            <a:ext cx="3731353" cy="2530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5676796"/>
            <a:ext cx="7391409" cy="776539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Посещение богослужений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2050" name="Picture 2" descr="C:\Users\Admin\Desktop\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7233"/>
            <a:ext cx="5029354" cy="25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400" r="-1186" b="8000"/>
          <a:stretch/>
        </p:blipFill>
        <p:spPr>
          <a:xfrm>
            <a:off x="3131840" y="3284983"/>
            <a:ext cx="5423567" cy="257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6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875104" cy="1612776"/>
          </a:xfrm>
        </p:spPr>
        <p:txBody>
          <a:bodyPr>
            <a:noAutofit/>
          </a:bodyPr>
          <a:lstStyle/>
          <a:p>
            <a:r>
              <a:rPr lang="ru-RU" sz="3600" b="0" dirty="0">
                <a:solidFill>
                  <a:srgbClr val="990000"/>
                </a:solidFill>
              </a:rPr>
              <a:t>Благотворительная </a:t>
            </a:r>
            <a:r>
              <a:rPr lang="ru-RU" sz="3600" b="0" dirty="0" smtClean="0">
                <a:solidFill>
                  <a:srgbClr val="990000"/>
                </a:solidFill>
              </a:rPr>
              <a:t> религиозная миссия </a:t>
            </a:r>
            <a:r>
              <a:rPr lang="ru-RU" sz="4400" b="0" dirty="0">
                <a:solidFill>
                  <a:srgbClr val="990000"/>
                </a:solidFill>
              </a:rPr>
              <a:t>«ВОЗВРАЩЕНИЕ»</a:t>
            </a:r>
            <a:endParaRPr lang="en-US" sz="40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920880" cy="1584176"/>
          </a:xfrm>
        </p:spPr>
        <p:txBody>
          <a:bodyPr>
            <a:noAutofit/>
          </a:bodyPr>
          <a:lstStyle/>
          <a:p>
            <a:r>
              <a:rPr lang="ru-RU" sz="26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Объединенной Церкви </a:t>
            </a:r>
          </a:p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6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ристиан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еры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6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вангельской</a:t>
            </a:r>
          </a:p>
          <a:p>
            <a:r>
              <a:rPr lang="ru-RU" sz="26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</a:t>
            </a: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2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04287" y="5382563"/>
            <a:ext cx="7391409" cy="591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Досуг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5"/>
          <a:stretch/>
        </p:blipFill>
        <p:spPr>
          <a:xfrm>
            <a:off x="487843" y="3033682"/>
            <a:ext cx="3899925" cy="234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" b="5949"/>
          <a:stretch/>
        </p:blipFill>
        <p:spPr>
          <a:xfrm>
            <a:off x="4499992" y="548681"/>
            <a:ext cx="41764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ФОТО\Фото Отдых 11.08.2012\_MG_56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3632192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ФОТО\Фото Отдых 11.08.2012\_MG_58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26" y="2996953"/>
            <a:ext cx="3613795" cy="2457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9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Уровни оказания помощи</a:t>
            </a:r>
            <a:endParaRPr lang="ru-RU" sz="40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539552" y="1484784"/>
            <a:ext cx="8136904" cy="4392488"/>
          </a:xfrm>
          <a:prstGeom prst="rect">
            <a:avLst/>
          </a:prstGeom>
        </p:spPr>
        <p:txBody>
          <a:bodyPr numCol="1"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Духовный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Материальный</a:t>
            </a: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5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Обеспечение </a:t>
            </a:r>
            <a:endParaRPr lang="ru-RU" sz="40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539552" y="1844824"/>
            <a:ext cx="8136904" cy="4032448"/>
          </a:xfrm>
          <a:prstGeom prst="rect">
            <a:avLst/>
          </a:prstGeom>
        </p:spPr>
        <p:txBody>
          <a:bodyPr numCol="1"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Теоретическое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Кадровое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</a:t>
            </a: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6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Статистика</a:t>
            </a:r>
            <a:endParaRPr lang="ru-RU" sz="40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539552" y="1484784"/>
            <a:ext cx="8136904" cy="4392488"/>
          </a:xfrm>
          <a:prstGeom prst="rect">
            <a:avLst/>
          </a:prstGeom>
        </p:spPr>
        <p:txBody>
          <a:bodyPr numCol="1"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2015 год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оступило 281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акончило 93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свободе 67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 лет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поступило более 1500</a:t>
            </a:r>
          </a:p>
          <a:p>
            <a:pPr algn="r">
              <a:buFontTx/>
              <a:buChar char="-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акончило более 500 (1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Tx/>
              <a:buChar char="-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свободе около 350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(2/3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6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04287" y="5382563"/>
            <a:ext cx="7391409" cy="591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Свадьбы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6"/>
          <a:stretch/>
        </p:blipFill>
        <p:spPr>
          <a:xfrm>
            <a:off x="539552" y="476673"/>
            <a:ext cx="363871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/>
          <a:stretch/>
        </p:blipFill>
        <p:spPr>
          <a:xfrm>
            <a:off x="4716016" y="476673"/>
            <a:ext cx="3638714" cy="250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3" b="17745"/>
          <a:stretch/>
        </p:blipFill>
        <p:spPr>
          <a:xfrm>
            <a:off x="4644008" y="3107690"/>
            <a:ext cx="4032448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8"/>
          <a:stretch/>
        </p:blipFill>
        <p:spPr>
          <a:xfrm>
            <a:off x="530259" y="3107690"/>
            <a:ext cx="4054877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3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04287" y="5382563"/>
            <a:ext cx="7391409" cy="5919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Семьи</a:t>
            </a:r>
            <a:endParaRPr lang="ru-RU" sz="4000" b="0" dirty="0">
              <a:solidFill>
                <a:srgbClr val="99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" b="31671"/>
          <a:stretch/>
        </p:blipFill>
        <p:spPr>
          <a:xfrm>
            <a:off x="504054" y="548680"/>
            <a:ext cx="428396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2" y="548681"/>
            <a:ext cx="372641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067946" cy="271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2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5272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Проблемы организации реабилитации </a:t>
            </a:r>
            <a:br>
              <a:rPr lang="ru-RU" sz="4000" b="0" dirty="0" smtClean="0">
                <a:solidFill>
                  <a:srgbClr val="990000"/>
                </a:solidFill>
              </a:rPr>
            </a:br>
            <a:r>
              <a:rPr lang="ru-RU" sz="2700" b="0" dirty="0" smtClean="0">
                <a:solidFill>
                  <a:srgbClr val="990000"/>
                </a:solidFill>
              </a:rPr>
              <a:t>(по линии Минздрава)</a:t>
            </a:r>
            <a:endParaRPr lang="ru-RU" sz="27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67544" y="1700808"/>
            <a:ext cx="8208912" cy="4104456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Платная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медкомиссия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Медобслуживание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иногородних </a:t>
            </a:r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реабилитантов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цепи:</a:t>
            </a:r>
            <a:b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закрытые учреждения – центры миссии.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Терапия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реабилитантов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ВИЧ.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иностранных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Анонимность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реабилитации наркоманов.</a:t>
            </a: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3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Контакты</a:t>
            </a:r>
            <a:br>
              <a:rPr lang="ru-RU" sz="4000" b="0" dirty="0" smtClean="0">
                <a:solidFill>
                  <a:srgbClr val="990000"/>
                </a:solidFill>
              </a:rPr>
            </a:br>
            <a:r>
              <a:rPr lang="ru-RU" sz="3200" b="0" dirty="0" smtClean="0">
                <a:solidFill>
                  <a:srgbClr val="990000"/>
                </a:solidFill>
              </a:rPr>
              <a:t>Областные представители</a:t>
            </a:r>
            <a:endParaRPr lang="ru-RU" sz="32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1259632" y="1916832"/>
            <a:ext cx="6984776" cy="3384376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20840"/>
            <a:ext cx="820891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00" b="1" dirty="0" smtClean="0">
              <a:solidFill>
                <a:srgbClr val="002060"/>
              </a:solidFill>
            </a:endParaRPr>
          </a:p>
          <a:p>
            <a:endParaRPr lang="ru-RU" sz="1900" b="1" dirty="0" smtClean="0">
              <a:solidFill>
                <a:srgbClr val="002060"/>
              </a:solidFill>
            </a:endParaRPr>
          </a:p>
          <a:p>
            <a:r>
              <a:rPr lang="ru-RU" sz="1900" b="1" dirty="0" smtClean="0">
                <a:solidFill>
                  <a:srgbClr val="002060"/>
                </a:solidFill>
              </a:rPr>
              <a:t>Брестская </a:t>
            </a:r>
            <a:r>
              <a:rPr lang="ru-RU" sz="1900" b="1" dirty="0">
                <a:solidFill>
                  <a:srgbClr val="002060"/>
                </a:solidFill>
              </a:rPr>
              <a:t>область              + </a:t>
            </a:r>
            <a:r>
              <a:rPr lang="ru-RU" sz="1900" b="1" dirty="0" smtClean="0">
                <a:solidFill>
                  <a:srgbClr val="002060"/>
                </a:solidFill>
              </a:rPr>
              <a:t>375 33 6704777 Михаил</a:t>
            </a: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Витебская область              + </a:t>
            </a:r>
            <a:r>
              <a:rPr lang="ru-RU" sz="1900" b="1" dirty="0" smtClean="0">
                <a:solidFill>
                  <a:srgbClr val="002060"/>
                </a:solidFill>
              </a:rPr>
              <a:t>375 33 6451794 Дмитрий</a:t>
            </a: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Гомельская область            +</a:t>
            </a:r>
            <a:r>
              <a:rPr lang="ru-RU" sz="1900" b="1" dirty="0" smtClean="0">
                <a:solidFill>
                  <a:srgbClr val="002060"/>
                </a:solidFill>
              </a:rPr>
              <a:t>375 29 1706293 Василий</a:t>
            </a: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Гродненская область           +</a:t>
            </a:r>
            <a:r>
              <a:rPr lang="ru-RU" sz="1900" b="1" dirty="0" smtClean="0">
                <a:solidFill>
                  <a:srgbClr val="002060"/>
                </a:solidFill>
              </a:rPr>
              <a:t>375 29 6471587 Михаил</a:t>
            </a: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Минская </a:t>
            </a:r>
            <a:r>
              <a:rPr lang="ru-RU" sz="1900" b="1" dirty="0" smtClean="0">
                <a:solidFill>
                  <a:srgbClr val="002060"/>
                </a:solidFill>
              </a:rPr>
              <a:t>обл. </a:t>
            </a:r>
            <a:r>
              <a:rPr lang="ru-RU" sz="1900" b="1" dirty="0">
                <a:solidFill>
                  <a:srgbClr val="002060"/>
                </a:solidFill>
              </a:rPr>
              <a:t>и г. </a:t>
            </a:r>
            <a:r>
              <a:rPr lang="ru-RU" sz="1900" b="1" dirty="0" smtClean="0">
                <a:solidFill>
                  <a:srgbClr val="002060"/>
                </a:solidFill>
              </a:rPr>
              <a:t>Минск      + 375 29 1880634 Александр</a:t>
            </a:r>
          </a:p>
          <a:p>
            <a:endParaRPr lang="ru-RU" sz="1900" b="1" dirty="0">
              <a:solidFill>
                <a:srgbClr val="002060"/>
              </a:solidFill>
            </a:endParaRPr>
          </a:p>
          <a:p>
            <a:r>
              <a:rPr lang="ru-RU" sz="1900" b="1" dirty="0">
                <a:solidFill>
                  <a:srgbClr val="002060"/>
                </a:solidFill>
              </a:rPr>
              <a:t>Могилевская область           </a:t>
            </a:r>
            <a:r>
              <a:rPr lang="ru-RU" sz="1900" b="1" dirty="0" smtClean="0">
                <a:solidFill>
                  <a:srgbClr val="002060"/>
                </a:solidFill>
              </a:rPr>
              <a:t>+375 44 7397955 </a:t>
            </a:r>
            <a:r>
              <a:rPr lang="ru-RU" sz="1900" b="1" dirty="0">
                <a:solidFill>
                  <a:srgbClr val="002060"/>
                </a:solidFill>
              </a:rPr>
              <a:t>Павел</a:t>
            </a:r>
          </a:p>
        </p:txBody>
      </p:sp>
    </p:spTree>
    <p:extLst>
      <p:ext uri="{BB962C8B-B14F-4D97-AF65-F5344CB8AC3E}">
        <p14:creationId xmlns:p14="http://schemas.microsoft.com/office/powerpoint/2010/main" val="2668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8388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Контакты</a:t>
            </a:r>
            <a:br>
              <a:rPr lang="ru-RU" sz="4000" b="0" dirty="0" smtClean="0">
                <a:solidFill>
                  <a:srgbClr val="990000"/>
                </a:solidFill>
              </a:rPr>
            </a:br>
            <a:endParaRPr lang="ru-RU" sz="40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83568" y="1700808"/>
            <a:ext cx="7920880" cy="4104456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Юр. адрес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225417 г. Барановичи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ул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Торфяная, 53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факс: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+375 163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578272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Веб-сайт: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www.tcb.by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tcbelarus@mail.ru</a:t>
            </a:r>
          </a:p>
        </p:txBody>
      </p:sp>
    </p:spTree>
    <p:extLst>
      <p:ext uri="{BB962C8B-B14F-4D97-AF65-F5344CB8AC3E}">
        <p14:creationId xmlns:p14="http://schemas.microsoft.com/office/powerpoint/2010/main" val="37249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О миссии</a:t>
            </a:r>
            <a:r>
              <a:rPr lang="ru-RU" sz="4000" b="0" dirty="0" smtClean="0">
                <a:solidFill>
                  <a:srgbClr val="0070C0"/>
                </a:solidFill>
              </a:rPr>
              <a:t> </a:t>
            </a:r>
            <a:r>
              <a:rPr lang="ru-RU" sz="4000" b="0" dirty="0">
                <a:solidFill>
                  <a:srgbClr val="990000"/>
                </a:solidFill>
              </a:rPr>
              <a:t>«ВОЗВРАЩЕНИЕ»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817300" y="980728"/>
            <a:ext cx="7772400" cy="5472608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Негосударственная некоммерческая организация республиканского статуса</a:t>
            </a:r>
          </a:p>
          <a:p>
            <a:pPr marL="0" indent="0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Учреждена Советом епископов в 1995г.</a:t>
            </a:r>
          </a:p>
          <a:p>
            <a:pPr marL="0" indent="0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Зарегистрирована Уполномоченным по делам религий и национальностей</a:t>
            </a:r>
          </a:p>
          <a:p>
            <a:pPr marL="0" indent="0"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европейского </a:t>
            </a: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“Teen Challenge”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39 стран</a:t>
            </a: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5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>
                <a:solidFill>
                  <a:srgbClr val="990000"/>
                </a:solidFill>
              </a:rPr>
              <a:t>Направления</a:t>
            </a:r>
            <a:r>
              <a:rPr lang="ru-RU" sz="4000" b="0" dirty="0" smtClean="0">
                <a:solidFill>
                  <a:srgbClr val="0070C0"/>
                </a:solidFill>
              </a:rPr>
              <a:t> </a:t>
            </a:r>
            <a:r>
              <a:rPr lang="ru-RU" sz="4000" b="0" dirty="0">
                <a:solidFill>
                  <a:srgbClr val="990000"/>
                </a:solidFill>
              </a:rPr>
              <a:t>деятельности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539552" y="1916832"/>
            <a:ext cx="8136904" cy="3672408"/>
          </a:xfrm>
          <a:prstGeom prst="rect">
            <a:avLst/>
          </a:prstGeom>
        </p:spPr>
        <p:txBody>
          <a:bodyPr numCol="2"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А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 С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программы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49263" indent="-449263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Другое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8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523176" cy="2376264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rgbClr val="990000"/>
                </a:solidFill>
              </a:rPr>
              <a:t>Основное направление – </a:t>
            </a:r>
            <a:r>
              <a:rPr lang="ru-RU" sz="4000" b="0" dirty="0" smtClean="0">
                <a:solidFill>
                  <a:srgbClr val="990000"/>
                </a:solidFill>
              </a:rPr>
              <a:t>стационарная</a:t>
            </a:r>
            <a:br>
              <a:rPr lang="ru-RU" sz="4000" b="0" dirty="0" smtClean="0">
                <a:solidFill>
                  <a:srgbClr val="990000"/>
                </a:solidFill>
              </a:rPr>
            </a:br>
            <a:r>
              <a:rPr lang="ru-RU" sz="4000" b="0" dirty="0" smtClean="0">
                <a:solidFill>
                  <a:srgbClr val="990000"/>
                </a:solidFill>
              </a:rPr>
              <a:t>реабилитация</a:t>
            </a:r>
            <a:endParaRPr lang="en-US" sz="4000" b="0" dirty="0">
              <a:solidFill>
                <a:srgbClr val="99000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920880" cy="15841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Оказываем помощь людям, страдающим алкоголизмом и наркоманией </a:t>
            </a:r>
            <a:endParaRPr lang="ru-RU" sz="32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902928"/>
              </p:ext>
            </p:extLst>
          </p:nvPr>
        </p:nvGraphicFramePr>
        <p:xfrm>
          <a:off x="503238" y="530225"/>
          <a:ext cx="8183562" cy="47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183880" cy="1296144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Функционирует</a:t>
            </a:r>
            <a:endParaRPr lang="ru-RU" sz="4000" b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346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25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74624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06" b="7773"/>
          <a:stretch/>
        </p:blipFill>
        <p:spPr>
          <a:xfrm>
            <a:off x="5076056" y="1484783"/>
            <a:ext cx="3384376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solidFill>
                  <a:srgbClr val="990000"/>
                </a:solidFill>
              </a:rPr>
              <a:t>Здания центров реабилитации  </a:t>
            </a:r>
            <a:endParaRPr lang="ru-RU" sz="4000" b="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98436" y="4941168"/>
            <a:ext cx="8183880" cy="735942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rgbClr val="990000"/>
                </a:solidFill>
              </a:rPr>
              <a:t>Здания центров реабилитации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17" y="1467520"/>
            <a:ext cx="4038600" cy="304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default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84376" cy="30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DD9E97-A344-4FB3-A699-4D3CBE87AE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обзора продукта</Template>
  <TotalTime>0</TotalTime>
  <Words>331</Words>
  <Application>Microsoft Office PowerPoint</Application>
  <PresentationFormat>Экран (4:3)</PresentationFormat>
  <Paragraphs>155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«ПРОБЛЕМЫ организации реабилитации лиц, зависимых от  психоактивных веществ»</vt:lpstr>
      <vt:lpstr>Благотворительная  религиозная миссия «ВОЗВРАЩЕНИЕ»</vt:lpstr>
      <vt:lpstr>О миссии «ВОЗВРАЩЕНИЕ»</vt:lpstr>
      <vt:lpstr>Направления деятельности</vt:lpstr>
      <vt:lpstr>Основное направление – стационарная реабилитация</vt:lpstr>
      <vt:lpstr>Функционирует</vt:lpstr>
      <vt:lpstr>Презентация PowerPoint</vt:lpstr>
      <vt:lpstr>Здания центров реабилитации  </vt:lpstr>
      <vt:lpstr>Здания центров реабилитации </vt:lpstr>
      <vt:lpstr>Здания центров реабилитации </vt:lpstr>
      <vt:lpstr>Бытовые условия</vt:lpstr>
      <vt:lpstr>Бытовые условия</vt:lpstr>
      <vt:lpstr>Реабилитанты</vt:lpstr>
      <vt:lpstr>Программа реабилитации</vt:lpstr>
      <vt:lpstr>Этапы реабилитации</vt:lpstr>
      <vt:lpstr>Элементы программы</vt:lpstr>
      <vt:lpstr>Трудотерапия</vt:lpstr>
      <vt:lpstr>Учебные занятия</vt:lpstr>
      <vt:lpstr>Посещение богослужений</vt:lpstr>
      <vt:lpstr>Досуг</vt:lpstr>
      <vt:lpstr>Уровни оказания помощи</vt:lpstr>
      <vt:lpstr>Обеспечение </vt:lpstr>
      <vt:lpstr>Статистика</vt:lpstr>
      <vt:lpstr>Свадьбы</vt:lpstr>
      <vt:lpstr>Семьи</vt:lpstr>
      <vt:lpstr>Проблемы организации реабилитации  (по линии Минздрава)</vt:lpstr>
      <vt:lpstr>Контакты Областные представители</vt:lpstr>
      <vt:lpstr>Контакты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2016-05-24T11:06:53Z</dcterms:created>
  <dcterms:modified xsi:type="dcterms:W3CDTF">2016-06-06T12:37:37Z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TC100902499990</vt:lpwstr>
  </property>
</Properties>
</file>