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notesMasterIdLst>
    <p:notesMasterId r:id="rId38"/>
  </p:notesMasterIdLst>
  <p:sldIdLst>
    <p:sldId id="273" r:id="rId2"/>
    <p:sldId id="300" r:id="rId3"/>
    <p:sldId id="294" r:id="rId4"/>
    <p:sldId id="258" r:id="rId5"/>
    <p:sldId id="274" r:id="rId6"/>
    <p:sldId id="279" r:id="rId7"/>
    <p:sldId id="259" r:id="rId8"/>
    <p:sldId id="260" r:id="rId9"/>
    <p:sldId id="261" r:id="rId10"/>
    <p:sldId id="262" r:id="rId11"/>
    <p:sldId id="263" r:id="rId12"/>
    <p:sldId id="264" r:id="rId13"/>
    <p:sldId id="283" r:id="rId14"/>
    <p:sldId id="284" r:id="rId15"/>
    <p:sldId id="267" r:id="rId16"/>
    <p:sldId id="282" r:id="rId17"/>
    <p:sldId id="281" r:id="rId18"/>
    <p:sldId id="268" r:id="rId19"/>
    <p:sldId id="285" r:id="rId20"/>
    <p:sldId id="286" r:id="rId21"/>
    <p:sldId id="269" r:id="rId22"/>
    <p:sldId id="270" r:id="rId23"/>
    <p:sldId id="271" r:id="rId24"/>
    <p:sldId id="272" r:id="rId25"/>
    <p:sldId id="287" r:id="rId26"/>
    <p:sldId id="288" r:id="rId27"/>
    <p:sldId id="290" r:id="rId28"/>
    <p:sldId id="289" r:id="rId29"/>
    <p:sldId id="296" r:id="rId30"/>
    <p:sldId id="291" r:id="rId31"/>
    <p:sldId id="298" r:id="rId32"/>
    <p:sldId id="292" r:id="rId33"/>
    <p:sldId id="299" r:id="rId34"/>
    <p:sldId id="297" r:id="rId35"/>
    <p:sldId id="301" r:id="rId36"/>
    <p:sldId id="277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1B8735"/>
    <a:srgbClr val="28CA4F"/>
    <a:srgbClr val="D20000"/>
    <a:srgbClr val="3333FF"/>
    <a:srgbClr val="1D9339"/>
    <a:srgbClr val="247E40"/>
    <a:srgbClr val="0B9772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21272" autoAdjust="0"/>
    <p:restoredTop sz="94598" autoAdjust="0"/>
  </p:normalViewPr>
  <p:slideViewPr>
    <p:cSldViewPr>
      <p:cViewPr varScale="1">
        <p:scale>
          <a:sx n="97" d="100"/>
          <a:sy n="97" d="100"/>
        </p:scale>
        <p:origin x="-102" y="-1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16158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6C4CD7-E0FA-4465-9458-BD07B9F19A00}" type="datetimeFigureOut">
              <a:rPr lang="ru-RU" smtClean="0"/>
              <a:pPr/>
              <a:t>14.04.2016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07288E-A6A4-448E-8CD3-F320BC17837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07288E-A6A4-448E-8CD3-F320BC178373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07288E-A6A4-448E-8CD3-F320BC178373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07288E-A6A4-448E-8CD3-F320BC178373}" type="slidenum">
              <a:rPr lang="ru-RU" smtClean="0"/>
              <a:pPr/>
              <a:t>31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07288E-A6A4-448E-8CD3-F320BC178373}" type="slidenum">
              <a:rPr lang="ru-RU" smtClean="0"/>
              <a:pPr/>
              <a:t>32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07288E-A6A4-448E-8CD3-F320BC178373}" type="slidenum">
              <a:rPr lang="ru-RU" smtClean="0"/>
              <a:pPr/>
              <a:t>35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07288E-A6A4-448E-8CD3-F320BC178373}" type="slidenum">
              <a:rPr lang="ru-RU" smtClean="0"/>
              <a:pPr/>
              <a:t>36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17296-C1B6-46EB-9A99-19C3B7C3A2D2}" type="datetimeFigureOut">
              <a:rPr lang="ru-RU" smtClean="0"/>
              <a:pPr/>
              <a:t>14.04.2016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23EC6-ADB4-4C06-B005-00392F6ED82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17296-C1B6-46EB-9A99-19C3B7C3A2D2}" type="datetimeFigureOut">
              <a:rPr lang="ru-RU" smtClean="0"/>
              <a:pPr/>
              <a:t>14.04.2016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23EC6-ADB4-4C06-B005-00392F6ED82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2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2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17296-C1B6-46EB-9A99-19C3B7C3A2D2}" type="datetimeFigureOut">
              <a:rPr lang="ru-RU" smtClean="0"/>
              <a:pPr/>
              <a:t>14.04.2016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23EC6-ADB4-4C06-B005-00392F6ED82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17296-C1B6-46EB-9A99-19C3B7C3A2D2}" type="datetimeFigureOut">
              <a:rPr lang="ru-RU" smtClean="0"/>
              <a:pPr/>
              <a:t>14.04.2016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23EC6-ADB4-4C06-B005-00392F6ED82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5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17296-C1B6-46EB-9A99-19C3B7C3A2D2}" type="datetimeFigureOut">
              <a:rPr lang="ru-RU" smtClean="0"/>
              <a:pPr/>
              <a:t>14.04.2016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23EC6-ADB4-4C06-B005-00392F6ED82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17296-C1B6-46EB-9A99-19C3B7C3A2D2}" type="datetimeFigureOut">
              <a:rPr lang="ru-RU" smtClean="0"/>
              <a:pPr/>
              <a:t>14.04.2016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23EC6-ADB4-4C06-B005-00392F6ED82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859758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1" y="2514601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514601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17296-C1B6-46EB-9A99-19C3B7C3A2D2}" type="datetimeFigureOut">
              <a:rPr lang="ru-RU" smtClean="0"/>
              <a:pPr/>
              <a:t>14.04.2016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23EC6-ADB4-4C06-B005-00392F6ED82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17296-C1B6-46EB-9A99-19C3B7C3A2D2}" type="datetimeFigureOut">
              <a:rPr lang="ru-RU" smtClean="0"/>
              <a:pPr/>
              <a:t>14.04.2016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23EC6-ADB4-4C06-B005-00392F6ED82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17296-C1B6-46EB-9A99-19C3B7C3A2D2}" type="datetimeFigureOut">
              <a:rPr lang="ru-RU" smtClean="0"/>
              <a:pPr/>
              <a:t>14.04.2016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23EC6-ADB4-4C06-B005-00392F6ED82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1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17296-C1B6-46EB-9A99-19C3B7C3A2D2}" type="datetimeFigureOut">
              <a:rPr lang="ru-RU" smtClean="0"/>
              <a:pPr/>
              <a:t>14.04.2016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23EC6-ADB4-4C06-B005-00392F6ED82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5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7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17296-C1B6-46EB-9A99-19C3B7C3A2D2}" type="datetimeFigureOut">
              <a:rPr lang="ru-RU" smtClean="0"/>
              <a:pPr/>
              <a:t>14.04.2016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1"/>
            <a:ext cx="609600" cy="365125"/>
          </a:xfrm>
        </p:spPr>
        <p:txBody>
          <a:bodyPr/>
          <a:lstStyle/>
          <a:p>
            <a:fld id="{46223EC6-ADB4-4C06-B005-00392F6ED82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6" y="5816601"/>
            <a:ext cx="9163051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1" y="6219826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6" y="-7144"/>
            <a:ext cx="9163051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1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1817296-C1B6-46EB-9A99-19C3B7C3A2D2}" type="datetimeFigureOut">
              <a:rPr lang="ru-RU" smtClean="0"/>
              <a:pPr/>
              <a:t>14.04.2016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1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1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6223EC6-ADB4-4C06-B005-00392F6ED82F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ransition spd="slow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80074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57224" y="1571613"/>
            <a:ext cx="7643867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4800" b="1" dirty="0" smtClean="0">
                <a:solidFill>
                  <a:srgbClr val="0000FF"/>
                </a:solidFill>
              </a:rPr>
              <a:t>РЕАБИЛИТАЦИОННАЯ ПРОГРАММА</a:t>
            </a:r>
          </a:p>
          <a:p>
            <a:pPr algn="just"/>
            <a:r>
              <a:rPr lang="ru-RU" sz="4800" dirty="0" smtClean="0">
                <a:solidFill>
                  <a:schemeClr val="bg1"/>
                </a:solidFill>
              </a:rPr>
              <a:t>                            </a:t>
            </a:r>
            <a:r>
              <a:rPr lang="ru-RU" sz="6000" b="1" dirty="0" smtClean="0">
                <a:solidFill>
                  <a:srgbClr val="D20000"/>
                </a:solidFill>
              </a:rPr>
              <a:t>РА</a:t>
            </a:r>
            <a:r>
              <a:rPr lang="ru-RU" sz="6000" b="1" dirty="0" smtClean="0">
                <a:solidFill>
                  <a:srgbClr val="28CA4F"/>
                </a:solidFill>
              </a:rPr>
              <a:t>ДУ</a:t>
            </a:r>
            <a:r>
              <a:rPr lang="ru-RU" sz="6000" b="1" dirty="0" smtClean="0">
                <a:solidFill>
                  <a:srgbClr val="0000FF"/>
                </a:solidFill>
              </a:rPr>
              <a:t>ГА</a:t>
            </a:r>
          </a:p>
          <a:p>
            <a:pPr algn="just"/>
            <a:r>
              <a:rPr lang="ru-RU" sz="3200" b="1" dirty="0" smtClean="0">
                <a:solidFill>
                  <a:srgbClr val="D20000"/>
                </a:solidFill>
              </a:rPr>
              <a:t>Радость</a:t>
            </a:r>
          </a:p>
          <a:p>
            <a:pPr algn="just"/>
            <a:r>
              <a:rPr lang="ru-RU" sz="3200" b="1" dirty="0" smtClean="0">
                <a:solidFill>
                  <a:srgbClr val="1B8735"/>
                </a:solidFill>
              </a:rPr>
              <a:t>Духовность</a:t>
            </a:r>
          </a:p>
          <a:p>
            <a:r>
              <a:rPr lang="ru-RU" sz="3200" b="1" dirty="0" smtClean="0">
                <a:solidFill>
                  <a:srgbClr val="0000FF"/>
                </a:solidFill>
              </a:rPr>
              <a:t>Гармония                         </a:t>
            </a:r>
            <a:r>
              <a:rPr lang="en-US" sz="3200" b="1" dirty="0" smtClean="0">
                <a:solidFill>
                  <a:srgbClr val="0000FF"/>
                </a:solidFill>
              </a:rPr>
              <a:t>  rc-raduga.by</a:t>
            </a:r>
            <a:endParaRPr lang="ru-RU" sz="3200" b="1" dirty="0" smtClean="0">
              <a:solidFill>
                <a:srgbClr val="0000FF"/>
              </a:solidFill>
            </a:endParaRPr>
          </a:p>
          <a:p>
            <a:pPr algn="r"/>
            <a:r>
              <a:rPr lang="ru-RU" sz="3200" b="1" dirty="0" smtClean="0">
                <a:solidFill>
                  <a:srgbClr val="0000FF"/>
                </a:solidFill>
              </a:rPr>
              <a:t>тел. (017)369-50-62</a:t>
            </a:r>
          </a:p>
          <a:p>
            <a:r>
              <a:rPr lang="ru-RU" dirty="0" smtClean="0">
                <a:solidFill>
                  <a:schemeClr val="bg1">
                    <a:lumMod val="95000"/>
                  </a:schemeClr>
                </a:solidFill>
              </a:rPr>
              <a:t>                         </a:t>
            </a:r>
            <a:endParaRPr lang="ru-RU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24648"/>
          </a:xfrm>
        </p:spPr>
        <p:txBody>
          <a:bodyPr>
            <a:normAutofit/>
          </a:bodyPr>
          <a:lstStyle/>
          <a:p>
            <a:r>
              <a:rPr lang="ru-RU" sz="4000" dirty="0" smtClean="0"/>
              <a:t>Основные принципы:</a:t>
            </a:r>
            <a:endParaRPr lang="ru-RU" sz="4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43050"/>
            <a:ext cx="8229600" cy="4681550"/>
          </a:xfrm>
        </p:spPr>
        <p:txBody>
          <a:bodyPr>
            <a:normAutofit fontScale="92500" lnSpcReduction="10000"/>
          </a:bodyPr>
          <a:lstStyle/>
          <a:p>
            <a:pPr lvl="0" algn="just"/>
            <a:r>
              <a:rPr lang="ru-RU" dirty="0" smtClean="0"/>
              <a:t>Процесс лечения предусматривает сотрудничество персонала, представляющего команду специалистов различного профиля, и пациентов, и их взаимную ответственность за результат лечения.</a:t>
            </a:r>
          </a:p>
          <a:p>
            <a:pPr lvl="0" algn="just"/>
            <a:r>
              <a:rPr lang="ru-RU" dirty="0" smtClean="0"/>
              <a:t>Поскольку зависимость затрагивает близкое окружение пациента, включение семьи пациента в процесс реабилитации является обязательным.</a:t>
            </a:r>
          </a:p>
          <a:p>
            <a:pPr lvl="0" algn="just"/>
            <a:r>
              <a:rPr lang="ru-RU" dirty="0" smtClean="0"/>
              <a:t>Стратегия реабилитации опирается на концепцию программы "12 Шагов" Сообщества Анонимных Алкоголиков (АА), что обеспечивает процесс дальнейшей социальной адаптации зависимого человека в существующей инфраструктуре групп самопомощи АА, АН, АИ.</a:t>
            </a:r>
          </a:p>
          <a:p>
            <a:endParaRPr lang="ru-RU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9"/>
            <a:ext cx="8229600" cy="653210"/>
          </a:xfrm>
        </p:spPr>
        <p:txBody>
          <a:bodyPr>
            <a:normAutofit fontScale="90000"/>
          </a:bodyPr>
          <a:lstStyle/>
          <a:p>
            <a:r>
              <a:rPr lang="ru-RU" sz="4000" dirty="0" smtClean="0"/>
              <a:t>Основные принципы:</a:t>
            </a:r>
            <a:endParaRPr lang="ru-RU" sz="4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43050"/>
            <a:ext cx="8229600" cy="4681550"/>
          </a:xfrm>
        </p:spPr>
        <p:txBody>
          <a:bodyPr/>
          <a:lstStyle/>
          <a:p>
            <a:pPr lvl="0" algn="just"/>
            <a:r>
              <a:rPr lang="ru-RU" sz="2400" dirty="0" smtClean="0"/>
              <a:t>Обеспечение полной анонимности пациенту и ограничение доступа к информации, связанной с процессом его лечения. Информация предоставляется только в случаях, предусмотренных действующим законодательством.</a:t>
            </a:r>
          </a:p>
          <a:p>
            <a:pPr lvl="0" algn="just"/>
            <a:r>
              <a:rPr lang="ru-RU" sz="2400" dirty="0" smtClean="0"/>
              <a:t>Права и обязанности сторон юридически оформляются договором.</a:t>
            </a:r>
          </a:p>
          <a:p>
            <a:pPr algn="just"/>
            <a:r>
              <a:rPr lang="ru-RU" sz="2400" dirty="0" smtClean="0"/>
              <a:t>Одновременно в программе может находиться от 9 до 12 пациентов, что является оптимальным количеством для эффективной работы в группе.</a:t>
            </a:r>
          </a:p>
          <a:p>
            <a:pPr algn="just"/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57233"/>
            <a:ext cx="8229600" cy="714380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/>
              <a:t>Структура программы</a:t>
            </a:r>
            <a:r>
              <a:rPr lang="ru-RU" sz="4000" dirty="0" smtClean="0"/>
              <a:t>:</a:t>
            </a:r>
            <a:br>
              <a:rPr lang="ru-RU" sz="4000" dirty="0" smtClean="0"/>
            </a:br>
            <a:r>
              <a:rPr lang="ru-RU" sz="4000" dirty="0" smtClean="0"/>
              <a:t>Телесно-ориентированная психотерапия</a:t>
            </a:r>
            <a:endParaRPr lang="ru-RU" sz="4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43050"/>
            <a:ext cx="8229600" cy="4681550"/>
          </a:xfrm>
        </p:spPr>
        <p:txBody>
          <a:bodyPr>
            <a:normAutofit/>
          </a:bodyPr>
          <a:lstStyle/>
          <a:p>
            <a:pPr algn="just"/>
            <a:r>
              <a:rPr lang="ru-RU" dirty="0" smtClean="0"/>
              <a:t>Блок телесной терапии направлен в первую очередь на "оживление" замороженных в теле эмоций, преодоление </a:t>
            </a:r>
            <a:r>
              <a:rPr lang="ru-RU" dirty="0" err="1" smtClean="0"/>
              <a:t>алекситимии</a:t>
            </a:r>
            <a:r>
              <a:rPr lang="ru-RU" dirty="0" smtClean="0"/>
              <a:t> и познавание структуры характера.</a:t>
            </a:r>
          </a:p>
          <a:p>
            <a:pPr algn="just"/>
            <a:r>
              <a:rPr lang="ru-RU" dirty="0" smtClean="0"/>
              <a:t>Программа открывает возможность ощутить свое тело, позволяет улучшить </a:t>
            </a:r>
            <a:r>
              <a:rPr lang="ru-RU" dirty="0" err="1" smtClean="0"/>
              <a:t>психо-эмоциональное</a:t>
            </a:r>
            <a:r>
              <a:rPr lang="ru-RU" dirty="0" smtClean="0"/>
              <a:t> состояние человека по таким параметрам, как эмоциональная устойчивость, естественность и адекватность проявляемых эмоций, глубина и насыщенность переживаний. </a:t>
            </a:r>
          </a:p>
          <a:p>
            <a:endParaRPr lang="ru-RU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SC060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30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9"/>
            <a:ext cx="8229600" cy="867524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/>
              <a:t>Структура программы</a:t>
            </a:r>
            <a:r>
              <a:rPr lang="ru-RU" sz="3600" dirty="0" smtClean="0"/>
              <a:t>:</a:t>
            </a:r>
            <a:br>
              <a:rPr lang="ru-RU" sz="3600" dirty="0" smtClean="0"/>
            </a:br>
            <a:r>
              <a:rPr lang="ru-RU" sz="3600" dirty="0" smtClean="0"/>
              <a:t>Групповая динамическая психотерапия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приобретение опыта построения конструктивных взаимоотношений, </a:t>
            </a:r>
          </a:p>
          <a:p>
            <a:r>
              <a:rPr lang="ru-RU" dirty="0" smtClean="0"/>
              <a:t>получение опыта социализации, </a:t>
            </a:r>
          </a:p>
          <a:p>
            <a:r>
              <a:rPr lang="ru-RU" dirty="0" smtClean="0"/>
              <a:t>навыки обращения с тягой,</a:t>
            </a:r>
          </a:p>
          <a:p>
            <a:r>
              <a:rPr lang="ru-RU" dirty="0" smtClean="0"/>
              <a:t> замещение влечения к наркотикам, алкоголю, игре новыми ценностными установками,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раскрытие творческого потенциала, </a:t>
            </a:r>
          </a:p>
          <a:p>
            <a:r>
              <a:rPr lang="ru-RU" dirty="0" smtClean="0"/>
              <a:t> работа с самооценкой, </a:t>
            </a:r>
          </a:p>
          <a:p>
            <a:r>
              <a:rPr lang="ru-RU" dirty="0" smtClean="0"/>
              <a:t>формирование новой системы взаимоотношений в семье и с окружающими, </a:t>
            </a:r>
          </a:p>
          <a:p>
            <a:r>
              <a:rPr lang="ru-RU" dirty="0" smtClean="0"/>
              <a:t>принятие ответственности за собственную жизнь и формирование активной жизненной позиции.</a:t>
            </a:r>
          </a:p>
          <a:p>
            <a:endParaRPr lang="ru-RU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70pI_RbGnX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070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57232"/>
            <a:ext cx="8229600" cy="1000132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/>
              <a:t>Структура программы</a:t>
            </a:r>
            <a:r>
              <a:rPr lang="ru-RU" sz="3600" dirty="0" smtClean="0"/>
              <a:t>:</a:t>
            </a:r>
            <a:br>
              <a:rPr lang="ru-RU" sz="3600" dirty="0" smtClean="0"/>
            </a:br>
            <a:r>
              <a:rPr lang="ru-RU" sz="3600" dirty="0" smtClean="0"/>
              <a:t>Групповая структурированная психотерапия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214555"/>
            <a:ext cx="8229600" cy="4110046"/>
          </a:xfrm>
        </p:spPr>
        <p:txBody>
          <a:bodyPr>
            <a:normAutofit/>
          </a:bodyPr>
          <a:lstStyle/>
          <a:p>
            <a:r>
              <a:rPr lang="ru-RU" dirty="0" smtClean="0"/>
              <a:t>осознанное принятие химической зависимости на рациональном и эмоциональном уровнях; </a:t>
            </a:r>
          </a:p>
          <a:p>
            <a:r>
              <a:rPr lang="ru-RU" dirty="0" smtClean="0"/>
              <a:t>формирование адекватной внутренней картины заболевания; </a:t>
            </a:r>
          </a:p>
          <a:p>
            <a:r>
              <a:rPr lang="ru-RU" dirty="0" smtClean="0"/>
              <a:t>поиск способов безопасного взаимодействия с ближайшим окружением;</a:t>
            </a:r>
          </a:p>
          <a:p>
            <a:r>
              <a:rPr lang="ru-RU" dirty="0" smtClean="0"/>
              <a:t> построение эффективного плана выздоровления.</a:t>
            </a:r>
          </a:p>
          <a:p>
            <a:pPr>
              <a:buNone/>
            </a:pPr>
            <a:r>
              <a:rPr lang="ru-RU" dirty="0" smtClean="0"/>
              <a:t> </a:t>
            </a:r>
          </a:p>
          <a:p>
            <a:endParaRPr lang="ru-RU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78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Фото р.ц. РАДУГА\DSC060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0"/>
            <a:ext cx="5500725" cy="6857999"/>
          </a:xfrm>
          <a:prstGeom prst="rect">
            <a:avLst/>
          </a:prstGeom>
          <a:noFill/>
        </p:spPr>
      </p:pic>
    </p:spTree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78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4971"/>
            <a:ext cx="9144000" cy="6733029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57232"/>
            <a:ext cx="8229600" cy="989856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smtClean="0"/>
              <a:t>Структура программы</a:t>
            </a:r>
            <a:r>
              <a:rPr lang="ru-RU" sz="4000" dirty="0" smtClean="0"/>
              <a:t>:</a:t>
            </a:r>
            <a:br>
              <a:rPr lang="ru-RU" sz="4000" dirty="0" smtClean="0"/>
            </a:br>
            <a:r>
              <a:rPr lang="ru-RU" sz="3600" b="1" dirty="0" smtClean="0"/>
              <a:t> </a:t>
            </a:r>
            <a:r>
              <a:rPr lang="ru-RU" sz="3600" dirty="0" smtClean="0"/>
              <a:t>Мультисемейная групповая психотерапия</a:t>
            </a:r>
            <a:br>
              <a:rPr lang="ru-RU" sz="3600" dirty="0" smtClean="0"/>
            </a:br>
            <a:endParaRPr lang="ru-RU" sz="4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43050"/>
            <a:ext cx="8229600" cy="4681550"/>
          </a:xfrm>
        </p:spPr>
        <p:txBody>
          <a:bodyPr>
            <a:normAutofit fontScale="85000" lnSpcReduction="10000"/>
          </a:bodyPr>
          <a:lstStyle/>
          <a:p>
            <a:pPr lvl="0" algn="just"/>
            <a:r>
              <a:rPr lang="ru-RU" dirty="0" smtClean="0"/>
              <a:t>оказание помощи и поддержки родственникам зависимых людей в осознавании и принятии собственной зависимости от других людей (созависимости);</a:t>
            </a:r>
          </a:p>
          <a:p>
            <a:pPr lvl="0" algn="just"/>
            <a:r>
              <a:rPr lang="ru-RU" dirty="0" err="1" smtClean="0"/>
              <a:t>осознавание</a:t>
            </a:r>
            <a:r>
              <a:rPr lang="ru-RU" dirty="0" smtClean="0"/>
              <a:t> </a:t>
            </a:r>
            <a:r>
              <a:rPr lang="ru-RU" dirty="0" err="1" smtClean="0"/>
              <a:t>манипулятивных</a:t>
            </a:r>
            <a:r>
              <a:rPr lang="ru-RU" dirty="0" smtClean="0"/>
              <a:t> способов взаимодействия в семье;</a:t>
            </a:r>
          </a:p>
          <a:p>
            <a:pPr lvl="0" algn="just"/>
            <a:r>
              <a:rPr lang="ru-RU" dirty="0" smtClean="0"/>
              <a:t>приобретение опыта построения конструктивных взаимоотношений с зависимыми людьми;</a:t>
            </a:r>
          </a:p>
          <a:p>
            <a:pPr lvl="0" algn="just"/>
            <a:r>
              <a:rPr lang="ru-RU" dirty="0" smtClean="0"/>
              <a:t>принятие бессилия перед зависимостью другого человека;</a:t>
            </a:r>
          </a:p>
          <a:p>
            <a:pPr lvl="0" algn="just"/>
            <a:r>
              <a:rPr lang="ru-RU" dirty="0" smtClean="0"/>
              <a:t>преодоление </a:t>
            </a:r>
            <a:r>
              <a:rPr lang="ru-RU" dirty="0" err="1" smtClean="0"/>
              <a:t>алекситимии</a:t>
            </a:r>
            <a:r>
              <a:rPr lang="ru-RU" dirty="0" smtClean="0"/>
              <a:t>;</a:t>
            </a:r>
          </a:p>
          <a:p>
            <a:pPr lvl="0" algn="just"/>
            <a:r>
              <a:rPr lang="ru-RU" dirty="0" smtClean="0"/>
              <a:t>повышение собственной самооценки;</a:t>
            </a:r>
          </a:p>
          <a:p>
            <a:pPr lvl="0" algn="just"/>
            <a:r>
              <a:rPr lang="ru-RU" dirty="0" err="1" smtClean="0"/>
              <a:t>осознавание</a:t>
            </a:r>
            <a:r>
              <a:rPr lang="ru-RU" dirty="0" smtClean="0"/>
              <a:t> и признание ценности собственной жизни;</a:t>
            </a:r>
          </a:p>
          <a:p>
            <a:pPr lvl="0" algn="just"/>
            <a:r>
              <a:rPr lang="ru-RU" dirty="0" smtClean="0"/>
              <a:t>принятие ответственности за собственную жизнь и формирование активной жизненной позиции.</a:t>
            </a:r>
          </a:p>
          <a:p>
            <a:endParaRPr lang="ru-RU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000108"/>
            <a:ext cx="8229600" cy="1357322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Структура программы</a:t>
            </a:r>
            <a:r>
              <a:rPr lang="ru-RU" sz="3600" dirty="0" smtClean="0"/>
              <a:t>:</a:t>
            </a:r>
            <a:br>
              <a:rPr lang="ru-RU" sz="3600" dirty="0" smtClean="0"/>
            </a:br>
            <a:r>
              <a:rPr lang="ru-RU" sz="3600" b="1" dirty="0" smtClean="0"/>
              <a:t> </a:t>
            </a:r>
            <a:r>
              <a:rPr lang="ru-RU" sz="3600" dirty="0" smtClean="0"/>
              <a:t>Индивидуальная психотерапия</a:t>
            </a:r>
            <a:br>
              <a:rPr lang="ru-RU" sz="3600" dirty="0" smtClean="0"/>
            </a:b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428869"/>
            <a:ext cx="8229600" cy="3895732"/>
          </a:xfrm>
        </p:spPr>
        <p:txBody>
          <a:bodyPr>
            <a:normAutofit/>
          </a:bodyPr>
          <a:lstStyle/>
          <a:p>
            <a:pPr algn="just"/>
            <a:r>
              <a:rPr lang="ru-RU" dirty="0" smtClean="0"/>
              <a:t>В связи с тем, что ряд вопросов пациенты не могут обсудить в режиме групповой работы, в программе предусмотрена индивидуальная психотерапия. Каждому пациенту при поступлении назначается монитор–психолог, который ведет пациента в течение всей программы, он же является личным терапевтом пациента.</a:t>
            </a:r>
            <a:endParaRPr lang="ru-RU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/>
              <a:t>Структура программы</a:t>
            </a:r>
            <a:r>
              <a:rPr lang="ru-RU" sz="3600" dirty="0" smtClean="0"/>
              <a:t>:</a:t>
            </a:r>
            <a:br>
              <a:rPr lang="ru-RU" sz="3600" dirty="0" smtClean="0"/>
            </a:br>
            <a:r>
              <a:rPr lang="ru-RU" sz="3600" b="1" dirty="0" smtClean="0"/>
              <a:t> </a:t>
            </a:r>
            <a:r>
              <a:rPr lang="ru-RU" sz="3600" dirty="0" smtClean="0"/>
              <a:t>Лекции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расширение знаний в области зависимости и созависимости, </a:t>
            </a:r>
          </a:p>
          <a:p>
            <a:r>
              <a:rPr lang="ru-RU" dirty="0" smtClean="0"/>
              <a:t>изучение программы сообщества АА «12 Шагов», </a:t>
            </a:r>
          </a:p>
          <a:p>
            <a:r>
              <a:rPr lang="ru-RU" dirty="0" smtClean="0"/>
              <a:t>получение знаний о выздоровлении, эффективных способах участия в программе. </a:t>
            </a:r>
          </a:p>
          <a:p>
            <a:pPr>
              <a:buNone/>
            </a:pPr>
            <a:r>
              <a:rPr lang="ru-RU" dirty="0" smtClean="0"/>
              <a:t> </a:t>
            </a:r>
          </a:p>
          <a:p>
            <a:endParaRPr lang="ru-RU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57232"/>
            <a:ext cx="8229600" cy="1500198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/>
              <a:t>Структура программы:</a:t>
            </a:r>
            <a:br>
              <a:rPr lang="ru-RU" sz="3600" b="1" dirty="0" smtClean="0"/>
            </a:br>
            <a:r>
              <a:rPr lang="ru-RU" sz="3600" dirty="0" smtClean="0"/>
              <a:t>Собрания по изучению программы 12 шагов Анонимных Наркоманов/Алкоголиков</a:t>
            </a:r>
            <a:br>
              <a:rPr lang="ru-RU" sz="3600" dirty="0" smtClean="0"/>
            </a:br>
            <a:endParaRPr lang="ru-RU" sz="36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428869"/>
            <a:ext cx="8229600" cy="3895732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dirty="0" smtClean="0"/>
              <a:t>Программа «12 шагов» сообщества АА, является основой для компенсации духовных аспектов зависимости. Понимание и принятие первых двух шагов программы создает условия для перехода в длительную ремиссию и возможности для ее поддержания. Пациенты учатся получать поддержку от других людей, выходят из изоляции, меняют свойственную большинству зависимых людей зависимую установку: «я в одиночку справлюсь с проблемой». </a:t>
            </a:r>
          </a:p>
          <a:p>
            <a:endParaRPr lang="ru-RU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S80036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14346" y="0"/>
            <a:ext cx="9358346" cy="68580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 3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80038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30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0458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</p:spPr>
      </p:pic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/>
          <p:cNvSpPr>
            <a:spLocks noGrp="1"/>
          </p:cNvSpPr>
          <p:nvPr>
            <p:ph type="pic" idx="1"/>
          </p:nvPr>
        </p:nvSpPr>
        <p:spPr/>
      </p:sp>
      <p:pic>
        <p:nvPicPr>
          <p:cNvPr id="4099" name="Picture 3" descr="D:\Фото выпускников\2015\РАДУГА\Копия DSC0325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409575"/>
            <a:ext cx="9144001" cy="7267575"/>
          </a:xfrm>
          <a:prstGeom prst="rect">
            <a:avLst/>
          </a:prstGeom>
          <a:noFill/>
        </p:spPr>
      </p:pic>
    </p:spTree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571504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Отзывы выпускников</a:t>
            </a:r>
            <a:endParaRPr lang="ru-RU" sz="3200" b="1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500034" y="1000108"/>
            <a:ext cx="8229600" cy="5681682"/>
          </a:xfrm>
        </p:spPr>
        <p:txBody>
          <a:bodyPr>
            <a:normAutofit fontScale="25000" lnSpcReduction="20000"/>
          </a:bodyPr>
          <a:lstStyle/>
          <a:p>
            <a:pPr indent="274320" algn="just">
              <a:lnSpc>
                <a:spcPct val="120000"/>
              </a:lnSpc>
            </a:pPr>
            <a:r>
              <a:rPr lang="ru-RU" sz="8000" dirty="0" smtClean="0"/>
              <a:t>«На сегодняшний день срок моей трезвости - это 2 года 5 месяцев и 1 день. А всё началось именно с реабилитационного центра «Радуга». Хотя я и не осталась сразу трезвой, но колоссальный вклад в моё выздоровление был уже сделан психологами. Те знания ,которые я получила в центре, дали мне шанс, и скорее последний, жить в обществе. После центра прошёл год, а в январе 2014 года у меня уже свадьба и мы планируем сразу ребёнка. Так что, одним наркоманом на этой земле стало меньше. Спасибо вам!» </a:t>
            </a:r>
          </a:p>
          <a:p>
            <a:pPr indent="274320" algn="just">
              <a:lnSpc>
                <a:spcPct val="120000"/>
              </a:lnSpc>
            </a:pPr>
            <a:r>
              <a:rPr lang="ru-RU" sz="8000" dirty="0" smtClean="0"/>
              <a:t>«Аня, наркоманка, не употребляю алкоголь и наркотики более 7 лет. Ранее 13 лет опийной наркомании, ВИЧ+ с 1995г. Проходила реабилитацию в "Радуге" в 2008г. Программа дала понимание природы зависимости, старт в принятии себя, как зависимого человека; навыки взаимодействия и доверительных отношений с людьми. Здесь я почувствовала себя полноценным человеком, который сможет изменить свой образ жизни, если начнет действовать».</a:t>
            </a:r>
          </a:p>
          <a:p>
            <a:pPr indent="274320" algn="just">
              <a:lnSpc>
                <a:spcPct val="120000"/>
              </a:lnSpc>
              <a:buNone/>
            </a:pPr>
            <a:endParaRPr lang="ru-RU" sz="8000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Фото р.ц. РАДУГА\S800485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71480"/>
            <a:ext cx="8229600" cy="500066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/>
              <a:t>Отзывы выпускников</a:t>
            </a:r>
            <a:endParaRPr lang="ru-RU" sz="32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214422"/>
            <a:ext cx="8286808" cy="5357850"/>
          </a:xfrm>
        </p:spPr>
        <p:txBody>
          <a:bodyPr>
            <a:normAutofit fontScale="92500" lnSpcReduction="10000"/>
          </a:bodyPr>
          <a:lstStyle/>
          <a:p>
            <a:pPr indent="274320" algn="just"/>
            <a:r>
              <a:rPr lang="ru-RU" sz="2400" dirty="0" smtClean="0"/>
              <a:t>«Привет меня зовут Женя. Употреблял инъекционно 8 лет, не употребляю 7 лет 9 месяцев!!!!  Был в РАДУГЕ 2 раза: 1-й в 2007, второй в 2008 ,был срыв, но я знал, куда мне идти. И благодаря РЦ я пошёл в чистую жизнь. РАДУГА дала понимание моей проблемы и первоначальные знания о моей зависимости, нравилось всё -режим, коллектив терапевтов и консультантов, чувствовал заботу и искреннее желание помочь мне. Я точно знаю, не попади я в это место, возможно, я бы не дожил до этого дня. Знаю очень много людей, которым помог этот центр. Огромное спасибо всем людям, кто мне помогал, за то, что открыли глаза от опиумного тумана и дали шанс познакомиться с новой жизнью!!!»</a:t>
            </a:r>
          </a:p>
          <a:p>
            <a:pPr indent="274320" algn="just">
              <a:buNone/>
            </a:pPr>
            <a:endParaRPr lang="ru-RU" sz="1100" dirty="0" smtClean="0"/>
          </a:p>
          <a:p>
            <a:pPr indent="274320" algn="just"/>
            <a:r>
              <a:rPr lang="ru-RU" sz="2400" dirty="0" smtClean="0"/>
              <a:t>«Меня зовут Инна. В Радуге не лежала, но есть порядка 30 дорогих мне людей, которым этот центр спас жизнь. В том числе папа моей дочки».</a:t>
            </a:r>
          </a:p>
          <a:p>
            <a:pPr indent="274320" algn="just">
              <a:buNone/>
            </a:pPr>
            <a:endParaRPr lang="ru-RU" sz="2000" dirty="0" smtClean="0"/>
          </a:p>
        </p:txBody>
      </p:sp>
    </p:spTree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Фото выпускников\День рождения\Радуге 9 лет\DSC046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DSC046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</p:spPr>
      </p:pic>
    </p:spTree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800742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7999"/>
          </a:xfrm>
        </p:spPr>
      </p:pic>
    </p:spTree>
  </p:cSld>
  <p:clrMapOvr>
    <a:masterClrMapping/>
  </p:clrMapOvr>
  <p:transition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uY_eTFfx_VQ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9"/>
            <a:ext cx="8229600" cy="653210"/>
          </a:xfrm>
        </p:spPr>
        <p:txBody>
          <a:bodyPr>
            <a:normAutofit fontScale="90000"/>
          </a:bodyPr>
          <a:lstStyle/>
          <a:p>
            <a:r>
              <a:rPr lang="ru-RU" sz="4400" dirty="0" smtClean="0"/>
              <a:t>Цели программы</a:t>
            </a:r>
            <a:r>
              <a:rPr lang="ru-RU" dirty="0" smtClean="0"/>
              <a:t>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57299"/>
            <a:ext cx="8229600" cy="4967302"/>
          </a:xfrm>
        </p:spPr>
        <p:txBody>
          <a:bodyPr>
            <a:normAutofit fontScale="85000" lnSpcReduction="20000"/>
          </a:bodyPr>
          <a:lstStyle/>
          <a:p>
            <a:pPr lvl="0" algn="just"/>
            <a:r>
              <a:rPr lang="ru-RU" dirty="0" smtClean="0"/>
              <a:t>Помощь пациенту в осознавании и принятии  болезни на рациональном и эмоциональном уровне. </a:t>
            </a:r>
          </a:p>
          <a:p>
            <a:pPr lvl="0" algn="just"/>
            <a:r>
              <a:rPr lang="ru-RU" dirty="0" smtClean="0"/>
              <a:t>Формирование адекватного представления о болезни.</a:t>
            </a:r>
          </a:p>
          <a:p>
            <a:pPr lvl="0" algn="just"/>
            <a:r>
              <a:rPr lang="ru-RU" dirty="0" smtClean="0"/>
              <a:t>Помощь в достижении полного воздержания от употребления алкоголя, психоактивных веществ и игры.</a:t>
            </a:r>
          </a:p>
          <a:p>
            <a:pPr lvl="0" algn="just"/>
            <a:r>
              <a:rPr lang="ru-RU" dirty="0" smtClean="0"/>
              <a:t>Улучшение физического, психологического и эмоционального стояния здоровья.</a:t>
            </a:r>
          </a:p>
          <a:p>
            <a:pPr lvl="0" algn="just"/>
            <a:r>
              <a:rPr lang="ru-RU" dirty="0" smtClean="0"/>
              <a:t>Приобретение навыков трезвого общения.</a:t>
            </a:r>
          </a:p>
          <a:p>
            <a:pPr lvl="0" algn="just"/>
            <a:r>
              <a:rPr lang="ru-RU" dirty="0" smtClean="0"/>
              <a:t>Развитие эмоциональной сферы.</a:t>
            </a:r>
          </a:p>
          <a:p>
            <a:pPr lvl="0" algn="just"/>
            <a:r>
              <a:rPr lang="ru-RU" dirty="0" smtClean="0"/>
              <a:t>Раскрытие внутренних и внешних ресурсов.</a:t>
            </a:r>
          </a:p>
          <a:p>
            <a:pPr lvl="0" algn="just"/>
            <a:r>
              <a:rPr lang="ru-RU" dirty="0" smtClean="0"/>
              <a:t>Восстановление способности осознавания и удовлетворения собственных потребностей.</a:t>
            </a:r>
          </a:p>
          <a:p>
            <a:pPr lvl="0" algn="just"/>
            <a:r>
              <a:rPr lang="ru-RU" dirty="0" smtClean="0"/>
              <a:t>Формирование устойчивой мотивации к трезвому образу жизни.</a:t>
            </a:r>
          </a:p>
          <a:p>
            <a:pPr lvl="0" algn="just"/>
            <a:r>
              <a:rPr lang="ru-RU" dirty="0" smtClean="0"/>
              <a:t>Развитие духовных ценностей.</a:t>
            </a:r>
          </a:p>
          <a:p>
            <a:endParaRPr lang="ru-RU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714376"/>
            <a:ext cx="8929688" cy="5610225"/>
          </a:xfrm>
        </p:spPr>
        <p:txBody>
          <a:bodyPr>
            <a:normAutofit fontScale="92500" lnSpcReduction="10000"/>
          </a:bodyPr>
          <a:lstStyle/>
          <a:p>
            <a:pPr algn="just"/>
            <a:endParaRPr lang="ru-RU" dirty="0" smtClean="0"/>
          </a:p>
          <a:p>
            <a:pPr algn="just"/>
            <a:r>
              <a:rPr lang="ru-RU" dirty="0" smtClean="0"/>
              <a:t>Реабилитационная программа была создана в 2007 году на базе Городского клинического наркологического диспансера города Минска (Беларусь) командой психологов (</a:t>
            </a:r>
            <a:r>
              <a:rPr lang="ru-RU" sz="1400" dirty="0" smtClean="0"/>
              <a:t>Агеева Н.А., Арланова Е.В., </a:t>
            </a:r>
            <a:r>
              <a:rPr lang="ru-RU" sz="1400" dirty="0" err="1" smtClean="0"/>
              <a:t>Будис</a:t>
            </a:r>
            <a:r>
              <a:rPr lang="ru-RU" sz="1400" dirty="0" smtClean="0"/>
              <a:t> С.Т., Громыхова Ю.А., Цырлин В.М.</a:t>
            </a:r>
            <a:r>
              <a:rPr lang="ru-RU" dirty="0" smtClean="0"/>
              <a:t>)</a:t>
            </a:r>
            <a:r>
              <a:rPr lang="en-US" dirty="0" smtClean="0"/>
              <a:t>.</a:t>
            </a:r>
            <a:endParaRPr lang="ru-RU" dirty="0" smtClean="0"/>
          </a:p>
          <a:p>
            <a:pPr algn="just"/>
            <a:r>
              <a:rPr lang="ru-RU" dirty="0" smtClean="0"/>
              <a:t>Реабилитационная программа является </a:t>
            </a:r>
            <a:r>
              <a:rPr lang="ru-RU" b="1" dirty="0" smtClean="0"/>
              <a:t>психотерапевтической</a:t>
            </a:r>
            <a:r>
              <a:rPr lang="ru-RU" dirty="0" smtClean="0"/>
              <a:t>  и грамотно сочетает наиболее результативные психотерапевтические практики:  гештальт-терапия, телесно-ориентированная психотерапия, арт-терапия, психодрама, психоанализ, поведенческая и рационально-эмотивная психотерапия.</a:t>
            </a:r>
            <a:r>
              <a:rPr lang="ru-RU" b="1" dirty="0" smtClean="0"/>
              <a:t> </a:t>
            </a:r>
          </a:p>
          <a:p>
            <a:pPr algn="just"/>
            <a:r>
              <a:rPr lang="ru-RU" dirty="0" smtClean="0"/>
              <a:t>Регулярно проводятся занятия по йоге и смешанным единоборствам.</a:t>
            </a:r>
          </a:p>
          <a:p>
            <a:pPr algn="just"/>
            <a:r>
              <a:rPr lang="ru-RU" dirty="0" smtClean="0"/>
              <a:t>Программа разработана на основе Миннесотской модели реабилитации и программы духовного роста «12 шагов»</a:t>
            </a:r>
            <a:r>
              <a:rPr lang="en-US" dirty="0" smtClean="0"/>
              <a:t>.</a:t>
            </a:r>
            <a:endParaRPr lang="ru-RU" dirty="0" smtClean="0"/>
          </a:p>
          <a:p>
            <a:pPr algn="just"/>
            <a:endParaRPr lang="ru-RU" dirty="0" smtClean="0"/>
          </a:p>
          <a:p>
            <a:pPr algn="just">
              <a:buNone/>
            </a:pPr>
            <a:endParaRPr lang="ru-RU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43240" y="642918"/>
            <a:ext cx="31793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Терапевтическая команда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1027" name="Picture 3" descr="D:\Фото выпускников\САЙТ\IMG_4317-Edi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85784" y="0"/>
            <a:ext cx="964413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071802" y="142852"/>
            <a:ext cx="2946973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Терапевтическая команда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10334"/>
          </a:xfrm>
        </p:spPr>
        <p:txBody>
          <a:bodyPr>
            <a:normAutofit fontScale="90000"/>
          </a:bodyPr>
          <a:lstStyle/>
          <a:p>
            <a:r>
              <a:rPr lang="ru-RU" sz="4000" dirty="0" smtClean="0"/>
              <a:t>Особенности программы:</a:t>
            </a:r>
            <a:endParaRPr lang="ru-RU" sz="4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5038740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ru-RU" b="1" dirty="0" smtClean="0"/>
              <a:t>1</a:t>
            </a:r>
            <a:r>
              <a:rPr lang="ru-RU" dirty="0" smtClean="0"/>
              <a:t>.Центральной особенностью программы реабилитации «Радуга» является </a:t>
            </a:r>
            <a:r>
              <a:rPr lang="ru-RU" b="1" dirty="0" smtClean="0"/>
              <a:t>создание  и поддержание свободы выбора, развитие ответственности за собственную жизнь.</a:t>
            </a:r>
            <a:r>
              <a:rPr lang="ru-RU" dirty="0" smtClean="0"/>
              <a:t> Условия пребывания в программе максимально приближены к реальности (отделение открытое). Ежедневно участники программы делают сознательный выбор между трезвостью и употреблением, что является доминантной составляющей развития личности, способной принимать ответственность за собственную жизнь.</a:t>
            </a:r>
          </a:p>
          <a:p>
            <a:pPr algn="just"/>
            <a:r>
              <a:rPr lang="ru-RU" b="1" dirty="0" smtClean="0"/>
              <a:t>2</a:t>
            </a:r>
            <a:r>
              <a:rPr lang="ru-RU" dirty="0" smtClean="0"/>
              <a:t>.</a:t>
            </a:r>
            <a:r>
              <a:rPr lang="ru-RU" b="1" dirty="0" smtClean="0"/>
              <a:t>Целостный подход</a:t>
            </a:r>
            <a:r>
              <a:rPr lang="ru-RU" dirty="0" smtClean="0"/>
              <a:t> к проблеме зависимости. Исследуется прошлый опыт, история жизни, история болезни, семейная история  как почва формирования заболевания.</a:t>
            </a:r>
          </a:p>
          <a:p>
            <a:pPr algn="just"/>
            <a:r>
              <a:rPr lang="ru-RU" b="1" dirty="0" smtClean="0"/>
              <a:t>3.Интенсивность</a:t>
            </a:r>
            <a:r>
              <a:rPr lang="ru-RU" dirty="0" smtClean="0"/>
              <a:t> терапевтического воздействия происходит за счёт последовательной смены одного процесса другим, что даёт возможность углубленного изучения, беспрерывного наблюдения и изменения в сторону выздоровления.</a:t>
            </a:r>
          </a:p>
          <a:p>
            <a:endParaRPr lang="ru-RU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10334"/>
          </a:xfrm>
        </p:spPr>
        <p:txBody>
          <a:bodyPr>
            <a:noAutofit/>
          </a:bodyPr>
          <a:lstStyle/>
          <a:p>
            <a:r>
              <a:rPr lang="ru-RU" sz="4000" dirty="0" smtClean="0"/>
              <a:t>Особенности программы:</a:t>
            </a:r>
            <a:endParaRPr lang="ru-RU" sz="4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5038740"/>
          </a:xfrm>
        </p:spPr>
        <p:txBody>
          <a:bodyPr>
            <a:normAutofit fontScale="85000" lnSpcReduction="20000"/>
          </a:bodyPr>
          <a:lstStyle/>
          <a:p>
            <a:pPr algn="just"/>
            <a:endParaRPr lang="ru-RU" b="1" dirty="0" smtClean="0"/>
          </a:p>
          <a:p>
            <a:pPr algn="just"/>
            <a:r>
              <a:rPr lang="ru-RU" b="1" dirty="0" smtClean="0"/>
              <a:t>4.Индивидуальный подход</a:t>
            </a:r>
            <a:r>
              <a:rPr lang="ru-RU" dirty="0" smtClean="0"/>
              <a:t> и составление индивидуального плана выздоровления в программе. При поступлении на лечение пациента знакомят с правилами пребывания и со стандартным планом лечения. Затем  за каждым пациентом закрепляется монитор–психолог, сопровождающий его в программе</a:t>
            </a:r>
            <a:r>
              <a:rPr lang="ru-RU" b="1" dirty="0" smtClean="0"/>
              <a:t> </a:t>
            </a:r>
            <a:r>
              <a:rPr lang="ru-RU" dirty="0" smtClean="0"/>
              <a:t> и, исходя из психологических особенностей пациента, для него составляется индивидуальный план выздоровления в процессе реабилитации и после её прохождения.</a:t>
            </a:r>
          </a:p>
          <a:p>
            <a:pPr algn="just"/>
            <a:endParaRPr lang="ru-RU" dirty="0" smtClean="0"/>
          </a:p>
          <a:p>
            <a:pPr algn="just"/>
            <a:r>
              <a:rPr lang="ru-RU" b="1" dirty="0" smtClean="0"/>
              <a:t>5.Импринтинг.</a:t>
            </a:r>
            <a:r>
              <a:rPr lang="ru-RU" dirty="0" smtClean="0"/>
              <a:t> Сама программа «Радуга»  является ролевой моделью успешных изменений личности. Отношения между сотрудниками программы служат примером  и опорой для изменения личностных характеристик пациентов и их зависимых моделей поведения.</a:t>
            </a:r>
          </a:p>
          <a:p>
            <a:endParaRPr lang="ru-RU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85794"/>
            <a:ext cx="8229600" cy="857256"/>
          </a:xfrm>
        </p:spPr>
        <p:txBody>
          <a:bodyPr>
            <a:normAutofit fontScale="90000"/>
          </a:bodyPr>
          <a:lstStyle/>
          <a:p>
            <a:r>
              <a:rPr lang="ru-RU" sz="4000" dirty="0" smtClean="0"/>
              <a:t>Основные принципы программы </a:t>
            </a:r>
            <a:r>
              <a:rPr lang="ru-RU" sz="3200" dirty="0" smtClean="0"/>
              <a:t>(</a:t>
            </a:r>
            <a:r>
              <a:rPr lang="ru-RU" sz="3200" dirty="0" err="1" smtClean="0"/>
              <a:t>био-психо-социо-духовная</a:t>
            </a:r>
            <a:r>
              <a:rPr lang="ru-RU" sz="3200" dirty="0" smtClean="0"/>
              <a:t> модель)</a:t>
            </a:r>
            <a:r>
              <a:rPr lang="ru-RU" sz="4000" dirty="0" smtClean="0"/>
              <a:t>:</a:t>
            </a:r>
            <a:endParaRPr lang="ru-RU" sz="4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14488"/>
            <a:ext cx="8229600" cy="4610112"/>
          </a:xfrm>
        </p:spPr>
        <p:txBody>
          <a:bodyPr>
            <a:normAutofit fontScale="85000" lnSpcReduction="20000"/>
          </a:bodyPr>
          <a:lstStyle/>
          <a:p>
            <a:pPr lvl="0" algn="just"/>
            <a:r>
              <a:rPr lang="ru-RU" dirty="0" smtClean="0"/>
              <a:t>Зависимость от алкоголя, наркотиков и азартных игр - это  болезнь: первичная (не симптом другой болезни), прогрессирующая, хроническая и смертельная, которая поражает биологическую, психологическую, социальную и духовную сферы жизнедеятельности человека.</a:t>
            </a:r>
          </a:p>
          <a:p>
            <a:pPr lvl="0" algn="just"/>
            <a:r>
              <a:rPr lang="ru-RU" dirty="0" smtClean="0"/>
              <a:t>Одним из главных симптомов болезни является ее отрицание со стороны пациента, поэтому пациенту необходимо создать условия, при которых он может сам поставить себе диагноз, идентифицировать себя с больным человеком, что может вызвать желание изменить образ жизни и отказаться от приема любых психоактивных веществ, игры.</a:t>
            </a:r>
          </a:p>
          <a:p>
            <a:pPr lvl="0" algn="just"/>
            <a:r>
              <a:rPr lang="ru-RU" dirty="0" smtClean="0"/>
              <a:t>В процессе реабилитации очень важную роль играют выздоравливающие алкоголики и наркоманы, которые после профессионального обучения работают в программе консультантами.</a:t>
            </a:r>
          </a:p>
          <a:p>
            <a:endParaRPr lang="ru-RU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659</TotalTime>
  <Words>1208</Words>
  <Application>Microsoft Office PowerPoint</Application>
  <PresentationFormat>Экран (4:3)</PresentationFormat>
  <Paragraphs>102</Paragraphs>
  <Slides>36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Поток</vt:lpstr>
      <vt:lpstr>Слайд 1</vt:lpstr>
      <vt:lpstr>Слайд 2</vt:lpstr>
      <vt:lpstr>Слайд 3</vt:lpstr>
      <vt:lpstr>Цели программы:</vt:lpstr>
      <vt:lpstr>Слайд 5</vt:lpstr>
      <vt:lpstr>Слайд 6</vt:lpstr>
      <vt:lpstr>Особенности программы:</vt:lpstr>
      <vt:lpstr>Особенности программы:</vt:lpstr>
      <vt:lpstr>Основные принципы программы (био-психо-социо-духовная модель):</vt:lpstr>
      <vt:lpstr>Основные принципы:</vt:lpstr>
      <vt:lpstr>Основные принципы:</vt:lpstr>
      <vt:lpstr>Структура программы: Телесно-ориентированная психотерапия</vt:lpstr>
      <vt:lpstr>Слайд 13</vt:lpstr>
      <vt:lpstr>Слайд 14</vt:lpstr>
      <vt:lpstr>Структура программы: Групповая динамическая психотерапия</vt:lpstr>
      <vt:lpstr>Слайд 16</vt:lpstr>
      <vt:lpstr>Слайд 17</vt:lpstr>
      <vt:lpstr>Структура программы: Групповая структурированная психотерапия</vt:lpstr>
      <vt:lpstr>Слайд 19</vt:lpstr>
      <vt:lpstr>Слайд 20</vt:lpstr>
      <vt:lpstr>   Структура программы:  Мультисемейная групповая психотерапия </vt:lpstr>
      <vt:lpstr>Структура программы:  Индивидуальная психотерапия </vt:lpstr>
      <vt:lpstr>Структура программы:  Лекции</vt:lpstr>
      <vt:lpstr>Структура программы: Собрания по изучению программы 12 шагов Анонимных Наркоманов/Алкоголиков </vt:lpstr>
      <vt:lpstr>Слайд 25</vt:lpstr>
      <vt:lpstr>Слайд 26</vt:lpstr>
      <vt:lpstr>Слайд 27</vt:lpstr>
      <vt:lpstr>Слайд 28</vt:lpstr>
      <vt:lpstr>Слайд 29</vt:lpstr>
      <vt:lpstr>Отзывы выпускников</vt:lpstr>
      <vt:lpstr>Слайд 31</vt:lpstr>
      <vt:lpstr>Отзывы выпускников</vt:lpstr>
      <vt:lpstr>Слайд 33</vt:lpstr>
      <vt:lpstr>Слайд 34</vt:lpstr>
      <vt:lpstr>Слайд 35</vt:lpstr>
      <vt:lpstr>Слайд 36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РЕАБИЛИТАЦИОННАЯ ПРОГРАММА</dc:title>
  <dc:creator>TEST</dc:creator>
  <cp:lastModifiedBy>TEST</cp:lastModifiedBy>
  <cp:revision>62</cp:revision>
  <dcterms:created xsi:type="dcterms:W3CDTF">2013-11-20T13:27:11Z</dcterms:created>
  <dcterms:modified xsi:type="dcterms:W3CDTF">2016-04-14T08:42:15Z</dcterms:modified>
</cp:coreProperties>
</file>