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2" r:id="rId5"/>
    <p:sldId id="266" r:id="rId6"/>
    <p:sldId id="263" r:id="rId7"/>
    <p:sldId id="259" r:id="rId8"/>
    <p:sldId id="261" r:id="rId9"/>
    <p:sldId id="268" r:id="rId10"/>
    <p:sldId id="264" r:id="rId11"/>
    <p:sldId id="271" r:id="rId12"/>
    <p:sldId id="272" r:id="rId13"/>
    <p:sldId id="269" r:id="rId14"/>
    <p:sldId id="267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Реабилитационное наркологическое отделение</a:t>
            </a:r>
            <a:br>
              <a:rPr lang="ru-RU" dirty="0" smtClean="0"/>
            </a:br>
            <a:r>
              <a:rPr lang="ru-RU" dirty="0" smtClean="0"/>
              <a:t>«ИСТОК»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7.02.2011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2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реабилитации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Пациенту реабилитационного центра запрещается:</a:t>
            </a:r>
            <a:endParaRPr lang="ru-RU" dirty="0"/>
          </a:p>
          <a:p>
            <a:pPr lvl="0"/>
            <a:r>
              <a:rPr lang="ru-RU" dirty="0"/>
              <a:t>Проносить, передавать, употреблять или хранить алкогольные, наркотические вещества, лекарственные и химические препараты.</a:t>
            </a:r>
          </a:p>
          <a:p>
            <a:pPr lvl="0"/>
            <a:r>
              <a:rPr lang="ru-RU" dirty="0"/>
              <a:t>Хранить и использовать компьютеры, плееры, художественную литературу, кроссворды, журналы, играть в азартные игры.</a:t>
            </a:r>
          </a:p>
          <a:p>
            <a:pPr lvl="0"/>
            <a:r>
              <a:rPr lang="ru-RU" dirty="0"/>
              <a:t>Курить вне отведенных для этого мест.</a:t>
            </a:r>
          </a:p>
          <a:p>
            <a:pPr lvl="0"/>
            <a:r>
              <a:rPr lang="ru-RU" dirty="0"/>
              <a:t>Иметь при себе и использовать средства связи.</a:t>
            </a:r>
          </a:p>
          <a:p>
            <a:pPr lvl="0"/>
            <a:r>
              <a:rPr lang="ru-RU" dirty="0"/>
              <a:t>Покидать территорию отделения без сопровождения медперсонала.</a:t>
            </a:r>
          </a:p>
          <a:p>
            <a:pPr lvl="0"/>
            <a:r>
              <a:rPr lang="ru-RU" dirty="0"/>
              <a:t>Допускать грубость по отношению к посетителям, медперсоналу.</a:t>
            </a:r>
          </a:p>
          <a:p>
            <a:pPr lvl="0"/>
            <a:r>
              <a:rPr lang="ru-RU" dirty="0"/>
              <a:t>Провоцировать сексуальное поведение.</a:t>
            </a:r>
          </a:p>
          <a:p>
            <a:pPr lvl="0"/>
            <a:r>
              <a:rPr lang="ru-RU" dirty="0"/>
              <a:t>Нарушать все правила групповой психотерапии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реабилитации включает: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Лекции</a:t>
            </a:r>
          </a:p>
          <a:p>
            <a:r>
              <a:rPr lang="ru-RU" dirty="0" smtClean="0"/>
              <a:t>Групповую психодинамическую </a:t>
            </a:r>
            <a:r>
              <a:rPr lang="ru-RU" dirty="0" smtClean="0"/>
              <a:t>психотерапию</a:t>
            </a:r>
          </a:p>
          <a:p>
            <a:r>
              <a:rPr lang="ru-RU" dirty="0" smtClean="0"/>
              <a:t>Структурированные </a:t>
            </a:r>
            <a:r>
              <a:rPr lang="ru-RU" dirty="0" smtClean="0"/>
              <a:t>группы</a:t>
            </a:r>
          </a:p>
          <a:p>
            <a:r>
              <a:rPr lang="ru-RU" dirty="0" smtClean="0"/>
              <a:t>Группы изучения 12-шаговой программы</a:t>
            </a:r>
          </a:p>
          <a:p>
            <a:r>
              <a:rPr lang="ru-RU" dirty="0" smtClean="0"/>
              <a:t>Группы по арт-терапии</a:t>
            </a:r>
          </a:p>
          <a:p>
            <a:r>
              <a:rPr lang="ru-RU" dirty="0" smtClean="0"/>
              <a:t>Телесно-ориентированную психотерапию</a:t>
            </a:r>
          </a:p>
          <a:p>
            <a:r>
              <a:rPr lang="ru-RU" dirty="0" smtClean="0"/>
              <a:t>Группы обсуждения тематических фильмов</a:t>
            </a:r>
          </a:p>
          <a:p>
            <a:r>
              <a:rPr lang="ru-RU" dirty="0" smtClean="0"/>
              <a:t>Индивидуальную психотерапию</a:t>
            </a:r>
          </a:p>
          <a:p>
            <a:r>
              <a:rPr lang="ru-RU" dirty="0" smtClean="0"/>
              <a:t>Индивидуальные домашние задания</a:t>
            </a:r>
          </a:p>
          <a:p>
            <a:r>
              <a:rPr lang="ru-RU" dirty="0" smtClean="0"/>
              <a:t>Группы трудовой реабилитации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1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отделения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4-х местные палаты</a:t>
            </a:r>
          </a:p>
          <a:p>
            <a:r>
              <a:rPr lang="ru-RU" dirty="0" smtClean="0"/>
              <a:t>3-х разовое питание</a:t>
            </a:r>
          </a:p>
          <a:p>
            <a:r>
              <a:rPr lang="ru-RU" dirty="0" smtClean="0"/>
              <a:t>Круглосуточное наблюдение медицинского персонала</a:t>
            </a:r>
          </a:p>
          <a:p>
            <a:r>
              <a:rPr lang="ru-RU" dirty="0" smtClean="0"/>
              <a:t>Оборудованные помещения для групповой психотерапии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3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рабочие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Контракт для реабилитации и классификация нарушений по карточной системе (принцип разделения ответственности и формирования границ)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Сертификат о прохождении программы (принцип якорения)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Рабочее расписание на все дни пребывания в программе (непрерывность и структурированность реабилитационного процесса)</a:t>
            </a:r>
            <a:endParaRPr lang="ru-RU" dirty="0" smtClean="0"/>
          </a:p>
          <a:p>
            <a:r>
              <a:rPr lang="ru-RU" dirty="0" smtClean="0"/>
              <a:t>Индивидуальный подход (ежедневное выполнение домашних заданий</a:t>
            </a:r>
            <a:r>
              <a:rPr lang="ru-RU" dirty="0" smtClean="0"/>
              <a:t> с </a:t>
            </a:r>
            <a:r>
              <a:rPr lang="ru-RU" dirty="0" err="1" smtClean="0"/>
              <a:t>прописанием</a:t>
            </a:r>
            <a:r>
              <a:rPr lang="ru-RU" dirty="0" smtClean="0"/>
              <a:t> индивидуальной техники безопасности, </a:t>
            </a:r>
            <a:r>
              <a:rPr lang="ru-RU" dirty="0" smtClean="0"/>
              <a:t>профилактики срыва и плана выздоровления, встреча с собственным Я)</a:t>
            </a:r>
            <a:endParaRPr lang="ru-RU" dirty="0" smtClean="0"/>
          </a:p>
          <a:p>
            <a:r>
              <a:rPr lang="ru-RU" dirty="0" smtClean="0"/>
              <a:t>Самопомощь (тесное взаимодействие с сообществами Анонимных Наркоманов и Анонимных Алкоголиков)</a:t>
            </a:r>
          </a:p>
          <a:p>
            <a:r>
              <a:rPr lang="ru-RU" dirty="0" smtClean="0"/>
              <a:t>Команда (</a:t>
            </a:r>
            <a:r>
              <a:rPr lang="ru-RU" dirty="0" err="1" smtClean="0"/>
              <a:t>эмпатия</a:t>
            </a:r>
            <a:r>
              <a:rPr lang="ru-RU" dirty="0" smtClean="0"/>
              <a:t>, поддержка, принятие, взросление).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развиваемся: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Программа для второго месяца реабилитации</a:t>
            </a:r>
            <a:endParaRPr lang="ru-RU" dirty="0" smtClean="0"/>
          </a:p>
          <a:p>
            <a:r>
              <a:rPr lang="ru-RU" dirty="0" smtClean="0"/>
              <a:t>Программа для лиц, выходящих из заместительной терапии </a:t>
            </a:r>
            <a:r>
              <a:rPr lang="ru-RU" dirty="0" err="1" smtClean="0"/>
              <a:t>метадоном</a:t>
            </a:r>
            <a:endParaRPr lang="ru-RU" dirty="0" smtClean="0"/>
          </a:p>
          <a:p>
            <a:r>
              <a:rPr lang="ru-RU" dirty="0" smtClean="0"/>
              <a:t>Программа для «</a:t>
            </a:r>
            <a:r>
              <a:rPr lang="ru-RU" dirty="0" err="1" smtClean="0"/>
              <a:t>срывников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14-дневная амбулаторная программа лечения зависимости</a:t>
            </a:r>
            <a:endParaRPr lang="ru-RU" dirty="0"/>
          </a:p>
          <a:p>
            <a:r>
              <a:rPr lang="ru-RU" u="sng" dirty="0" smtClean="0"/>
              <a:t>Однократные психотерапевтические 3хдневные блоки</a:t>
            </a:r>
            <a:r>
              <a:rPr lang="ru-RU" dirty="0" smtClean="0"/>
              <a:t> </a:t>
            </a:r>
            <a:endParaRPr lang="ru-RU" dirty="0"/>
          </a:p>
          <a:p>
            <a:endParaRPr lang="ru-RU" i="1" dirty="0" smtClean="0"/>
          </a:p>
          <a:p>
            <a:pPr marL="0" indent="0" algn="ctr">
              <a:buNone/>
            </a:pPr>
            <a:r>
              <a:rPr lang="ru-RU" sz="2400" i="1" dirty="0" smtClean="0"/>
              <a:t>В </a:t>
            </a:r>
            <a:r>
              <a:rPr lang="ru-RU" sz="2400" i="1" dirty="0"/>
              <a:t>отделении осуществляется запись на предварительную консультацию психолога перед госпитализацией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470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4158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ВАСИЛИЙ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06968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БЭЛЛА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5823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664296" cy="6048672"/>
          </a:xfrm>
        </p:spPr>
        <p:txBody>
          <a:bodyPr/>
          <a:lstStyle/>
          <a:p>
            <a:r>
              <a:rPr lang="ru-RU" dirty="0" smtClean="0"/>
              <a:t>БЭЛЛА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8535" y="1274030"/>
            <a:ext cx="6120680" cy="4525963"/>
          </a:xfrm>
        </p:spPr>
      </p:pic>
    </p:spTree>
    <p:extLst>
      <p:ext uri="{BB962C8B-B14F-4D97-AF65-F5344CB8AC3E}">
        <p14:creationId xmlns:p14="http://schemas.microsoft.com/office/powerpoint/2010/main" val="366220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6255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«ИСТОК»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50" y="1340768"/>
            <a:ext cx="8229600" cy="3124944"/>
          </a:xfrm>
        </p:spPr>
        <p:txBody>
          <a:bodyPr>
            <a:normAutofit fontScale="92500"/>
          </a:bodyPr>
          <a:lstStyle/>
          <a:p>
            <a:r>
              <a:rPr lang="ru-RU" dirty="0"/>
              <a:t>Отделение реабилитации предлагает </a:t>
            </a:r>
            <a:r>
              <a:rPr lang="ru-RU" b="1" i="1" dirty="0"/>
              <a:t>комплексную программу</a:t>
            </a:r>
            <a:r>
              <a:rPr lang="ru-RU" dirty="0"/>
              <a:t> лечения зависимостей </a:t>
            </a:r>
            <a:r>
              <a:rPr lang="ru-RU" b="1" dirty="0"/>
              <a:t>(алкогольной, наркотической, игровой</a:t>
            </a:r>
            <a:r>
              <a:rPr lang="ru-RU" dirty="0"/>
              <a:t>) рассчитанную на </a:t>
            </a:r>
            <a:r>
              <a:rPr lang="ru-RU" b="1" i="1" dirty="0"/>
              <a:t>29 лечебных дней.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Образовано 07.02.2011 </a:t>
            </a:r>
            <a:r>
              <a:rPr lang="ru-RU" dirty="0" smtClean="0"/>
              <a:t>года на базе УЗ «МОКЦ Психиатрия-наркология».</a:t>
            </a:r>
            <a:endParaRPr lang="ru-RU" dirty="0"/>
          </a:p>
        </p:txBody>
      </p:sp>
      <p:pic>
        <p:nvPicPr>
          <p:cNvPr id="4" name="Рисунок 3" descr="H:\Для буклета\тетрадь\DSC_01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7180085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78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Учреждение здравоохранения</a:t>
            </a:r>
            <a:br>
              <a:rPr lang="ru-RU" dirty="0" smtClean="0"/>
            </a:br>
            <a:r>
              <a:rPr lang="ru-RU" dirty="0" smtClean="0"/>
              <a:t>«Минский областной клинический центр </a:t>
            </a:r>
            <a:r>
              <a:rPr lang="ru-RU" dirty="0"/>
              <a:t>«Психиатрия-наркология»</a:t>
            </a:r>
          </a:p>
        </p:txBody>
      </p:sp>
      <p:pic>
        <p:nvPicPr>
          <p:cNvPr id="1026" name="Picture 2" descr="E:\ФОТО\ИСТОКУ ПОЛ ГОДА\110ND200\DSC_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56" y="2445728"/>
            <a:ext cx="6029256" cy="40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Комплексный подход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ru-RU" dirty="0"/>
              <a:t>Комплексный подход основан на одновременном сочетании групповой и индивидуальной психотерапии и 12-шаговой программы движения Анонимных Алкоголиков и  Наркоманов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ИСТОКУ ПОЛ ГОДА\алёнкин\DSC_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4" y="764704"/>
            <a:ext cx="7618416" cy="50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Миннесотская модель лечения 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Основные принципы –</a:t>
            </a:r>
          </a:p>
          <a:p>
            <a:pPr lvl="1"/>
            <a:r>
              <a:rPr lang="ru-RU" dirty="0" smtClean="0"/>
              <a:t>Трактовка </a:t>
            </a:r>
            <a:r>
              <a:rPr lang="ru-RU" dirty="0"/>
              <a:t>зависимости как хронической, прогрессирующей и смертельно опасной болезни, и, что особенно важно, возникшей не по вине больного, </a:t>
            </a:r>
            <a:br>
              <a:rPr lang="ru-RU" dirty="0"/>
            </a:br>
            <a:r>
              <a:rPr lang="ru-RU" dirty="0"/>
              <a:t>а в результате сочетания многих факторов.</a:t>
            </a:r>
          </a:p>
          <a:p>
            <a:pPr lvl="1"/>
            <a:r>
              <a:rPr lang="ru-RU" dirty="0" smtClean="0"/>
              <a:t>Убеждение</a:t>
            </a:r>
            <a:r>
              <a:rPr lang="ru-RU" dirty="0"/>
              <a:t>, что первоначальная мотивация не имеет решающего влияния на течение и результат лечения.</a:t>
            </a:r>
          </a:p>
          <a:p>
            <a:pPr lvl="1"/>
            <a:r>
              <a:rPr lang="ru-RU" smtClean="0"/>
              <a:t>Признание</a:t>
            </a:r>
            <a:r>
              <a:rPr lang="ru-RU" dirty="0"/>
              <a:t>, что одним из самых важных симптомов болезни является отрицание (часто можно услышать, что зависимость – это болезнь отрицания и рецидивов), причем наличие болезни до определенного момента отрицает и окружение больного.</a:t>
            </a:r>
          </a:p>
          <a:p>
            <a:pPr lvl="1"/>
            <a:r>
              <a:rPr lang="ru-RU" dirty="0"/>
              <a:t>Целью лечения является длительное и пожизненное воздержание от любых ПАВ.</a:t>
            </a:r>
          </a:p>
          <a:p>
            <a:pPr lvl="1"/>
            <a:r>
              <a:rPr lang="ru-RU" dirty="0"/>
              <a:t>Системный подход к болезни, предполагающий одновременное участие </a:t>
            </a:r>
            <a:br>
              <a:rPr lang="ru-RU" dirty="0"/>
            </a:br>
            <a:r>
              <a:rPr lang="ru-RU" dirty="0"/>
              <a:t>в лечебном  процессе близких к пациенту людей.</a:t>
            </a:r>
          </a:p>
          <a:p>
            <a:pPr lvl="1"/>
            <a:r>
              <a:rPr lang="ru-RU" dirty="0"/>
              <a:t>Максимальное использование потенциала многопрофильной бригады специалистов.</a:t>
            </a:r>
          </a:p>
          <a:p>
            <a:pPr lvl="1"/>
            <a:r>
              <a:rPr lang="ru-RU" dirty="0"/>
              <a:t>  Проведение психотерапии в малых группах, в которых к каждому пациенту предусмотрен индивидуальный подход, потому что каждый имеет собственный путь выхода из болезни и собственные способы предотвратить рецидив болезни.</a:t>
            </a:r>
          </a:p>
          <a:p>
            <a:pPr lvl="1"/>
            <a:r>
              <a:rPr lang="ru-RU" dirty="0"/>
              <a:t>Использование в психотерапии программы «12 шагов» и систематическое участие в собраниях АА и АН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2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Цели программы реабилитации</a:t>
            </a:r>
            <a:r>
              <a:rPr lang="ru-RU" b="1" i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Формирование </a:t>
            </a:r>
            <a:r>
              <a:rPr lang="ru-RU" b="1" dirty="0"/>
              <a:t>мотивации к трезвости</a:t>
            </a:r>
            <a:r>
              <a:rPr lang="ru-RU" dirty="0"/>
              <a:t>. </a:t>
            </a:r>
            <a:r>
              <a:rPr lang="ru-RU" dirty="0" smtClean="0"/>
              <a:t>Укрепление внешней мотивации и формирование внутренней за счет развития ценностей, смыслов, целеполаганий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b="1" dirty="0"/>
              <a:t>Психологическое образование</a:t>
            </a:r>
            <a:r>
              <a:rPr lang="ru-RU" dirty="0"/>
              <a:t>. Возможность приобрести знания по вопросам: симптомы зависимости и как справляться с ними, связь между употреблением и отрицательными последствиями для здоровья (физического, психического и духовного), </a:t>
            </a:r>
            <a:r>
              <a:rPr lang="ru-RU" dirty="0" smtClean="0"/>
              <a:t>профилактика</a:t>
            </a:r>
            <a:r>
              <a:rPr lang="ru-RU" dirty="0" smtClean="0"/>
              <a:t>  </a:t>
            </a:r>
            <a:r>
              <a:rPr lang="ru-RU" dirty="0"/>
              <a:t>срыва и т.д.</a:t>
            </a:r>
          </a:p>
          <a:p>
            <a:pPr lvl="0"/>
            <a:r>
              <a:rPr lang="ru-RU" b="1" dirty="0"/>
              <a:t>Социализация. </a:t>
            </a:r>
            <a:r>
              <a:rPr lang="ru-RU" dirty="0"/>
              <a:t>Программа помогает научиться пользоваться в процессе выздоровления помощью других людей, перестроить прежние взаимоотношения с окружением (близким и дальним) и т.д. </a:t>
            </a:r>
          </a:p>
          <a:p>
            <a:pPr lvl="0"/>
            <a:r>
              <a:rPr lang="ru-RU" b="1" dirty="0"/>
              <a:t>Психотерапевтическая работа,</a:t>
            </a:r>
            <a:r>
              <a:rPr lang="ru-RU" dirty="0"/>
              <a:t> направленная на снижение негативных последствий злоупотребления </a:t>
            </a:r>
            <a:r>
              <a:rPr lang="ru-RU" dirty="0" err="1"/>
              <a:t>психоактивных</a:t>
            </a:r>
            <a:r>
              <a:rPr lang="ru-RU" dirty="0"/>
              <a:t> веществ и патологической склонности к азартным играм, корректировка эмоционального состояния, обучение конструктивному решению конфликтов, помощь в формировании </a:t>
            </a:r>
            <a:r>
              <a:rPr lang="ru-RU" dirty="0" smtClean="0"/>
              <a:t>нового жизненного опята, способа жизни</a:t>
            </a:r>
            <a:r>
              <a:rPr lang="ru-RU" dirty="0" smtClean="0"/>
              <a:t> </a:t>
            </a:r>
            <a:r>
              <a:rPr lang="ru-RU" dirty="0"/>
              <a:t>и т.д.</a:t>
            </a:r>
          </a:p>
          <a:p>
            <a:pPr lvl="0"/>
            <a:r>
              <a:rPr lang="ru-RU" dirty="0"/>
              <a:t>Разработка </a:t>
            </a:r>
            <a:r>
              <a:rPr lang="ru-RU" b="1" dirty="0"/>
              <a:t>индивидуальных программ выздоровления</a:t>
            </a:r>
            <a:r>
              <a:rPr lang="ru-RU" dirty="0"/>
              <a:t> на основе принципа сотрудничества с пациентом. По выходу из программы каждый пациент получает рекомендации по </a:t>
            </a:r>
            <a:r>
              <a:rPr lang="ru-RU" dirty="0" smtClean="0"/>
              <a:t>дальнейшему </a:t>
            </a:r>
            <a:r>
              <a:rPr lang="ru-RU" dirty="0"/>
              <a:t>лечению с учетом особенностей личности, социализации и тяжести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Работу в отделении осуществляют: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врач-психиатр-нарколог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врач-психотерапевт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психологи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специалисты </a:t>
            </a:r>
            <a:r>
              <a:rPr lang="ru-RU" dirty="0"/>
              <a:t>по социальной работе, </a:t>
            </a:r>
            <a:endParaRPr lang="ru-RU" dirty="0" smtClean="0"/>
          </a:p>
          <a:p>
            <a:r>
              <a:rPr lang="ru-RU" dirty="0" smtClean="0"/>
              <a:t>медицинские </a:t>
            </a:r>
            <a:r>
              <a:rPr lang="ru-RU" dirty="0"/>
              <a:t>сестры. </a:t>
            </a:r>
            <a:endParaRPr lang="ru-RU" dirty="0" smtClean="0"/>
          </a:p>
          <a:p>
            <a:r>
              <a:rPr lang="ru-RU" dirty="0" smtClean="0"/>
              <a:t>Дополнительную </a:t>
            </a:r>
            <a:r>
              <a:rPr lang="ru-RU" dirty="0"/>
              <a:t>консультативную помощь осуществляют врачи-специалисты: </a:t>
            </a:r>
            <a:endParaRPr lang="ru-RU" dirty="0" smtClean="0"/>
          </a:p>
          <a:p>
            <a:pPr lvl="1"/>
            <a:r>
              <a:rPr lang="ru-RU" dirty="0" smtClean="0"/>
              <a:t>терапевт</a:t>
            </a:r>
          </a:p>
          <a:p>
            <a:pPr lvl="1"/>
            <a:r>
              <a:rPr lang="ru-RU" dirty="0" smtClean="0"/>
              <a:t>невролог</a:t>
            </a:r>
          </a:p>
          <a:p>
            <a:pPr lvl="1"/>
            <a:r>
              <a:rPr lang="ru-RU" dirty="0" smtClean="0"/>
              <a:t>сексолог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6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Условия реализации программы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добровольное </a:t>
            </a:r>
            <a:r>
              <a:rPr lang="ru-RU" i="1" dirty="0"/>
              <a:t>согласие</a:t>
            </a:r>
            <a:r>
              <a:rPr lang="ru-RU" b="1" dirty="0"/>
              <a:t> </a:t>
            </a:r>
            <a:r>
              <a:rPr lang="ru-RU" dirty="0"/>
              <a:t>наркологических больных на участие в лечебно-реабилитационной  программе с использованием психотерапевтических технологий.</a:t>
            </a:r>
          </a:p>
          <a:p>
            <a:r>
              <a:rPr lang="ru-RU" i="1" dirty="0"/>
              <a:t>Принятия личной ответственности</a:t>
            </a:r>
            <a:r>
              <a:rPr lang="ru-RU" dirty="0"/>
              <a:t> за течение процесса выздоровления как условие его успешного продвижения.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574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Реабилитационное наркологическое отделение «ИСТОК»  7.02.2011</vt:lpstr>
      <vt:lpstr>«ИСТОК»</vt:lpstr>
      <vt:lpstr>Учреждение здравоохранения «Минский областной клинический центр «Психиатрия-наркология»</vt:lpstr>
      <vt:lpstr>Комплексный подход</vt:lpstr>
      <vt:lpstr>Презентация PowerPoint</vt:lpstr>
      <vt:lpstr>Миннесотская модель лечения зависимости</vt:lpstr>
      <vt:lpstr>Цели программы реабилитации:</vt:lpstr>
      <vt:lpstr>Работу в отделении осуществляют:</vt:lpstr>
      <vt:lpstr>Условия реализации программы </vt:lpstr>
      <vt:lpstr>Правила реабилитации</vt:lpstr>
      <vt:lpstr>Программа реабилитации включает:</vt:lpstr>
      <vt:lpstr>Условия отделения</vt:lpstr>
      <vt:lpstr>Основные рабочие инструменты</vt:lpstr>
      <vt:lpstr>Мы развиваемся:</vt:lpstr>
      <vt:lpstr>НОРМАН</vt:lpstr>
      <vt:lpstr>ВАСИЛИЙ</vt:lpstr>
      <vt:lpstr>БЭЛЛА</vt:lpstr>
      <vt:lpstr>БЭЛЛА</vt:lpstr>
      <vt:lpstr>ЛИНДА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МОКЦ</dc:title>
  <cp:lastModifiedBy>Пользователь</cp:lastModifiedBy>
  <cp:revision>20</cp:revision>
  <dcterms:modified xsi:type="dcterms:W3CDTF">2016-04-14T11:43:33Z</dcterms:modified>
</cp:coreProperties>
</file>