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0" r:id="rId2"/>
    <p:sldId id="262" r:id="rId3"/>
    <p:sldId id="263" r:id="rId4"/>
    <p:sldId id="264" r:id="rId5"/>
    <p:sldId id="256" r:id="rId6"/>
    <p:sldId id="258" r:id="rId7"/>
    <p:sldId id="261" r:id="rId8"/>
    <p:sldId id="267" r:id="rId9"/>
    <p:sldId id="265" r:id="rId10"/>
    <p:sldId id="266" r:id="rId11"/>
    <p:sldId id="269" r:id="rId12"/>
    <p:sldId id="270" r:id="rId13"/>
    <p:sldId id="268" r:id="rId14"/>
    <p:sldId id="271" r:id="rId15"/>
    <p:sldId id="272" r:id="rId16"/>
    <p:sldId id="273" r:id="rId17"/>
    <p:sldId id="274" r:id="rId18"/>
    <p:sldId id="277" r:id="rId19"/>
    <p:sldId id="276" r:id="rId20"/>
    <p:sldId id="278" r:id="rId21"/>
    <p:sldId id="275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0350A-617B-402E-89D9-D5D995BC28CB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7E8F7-AB2D-4DA6-8AC4-B0C0CF3BCF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6EAA8B-8B3F-4E3F-B479-B52E7C4BB854}" type="slidenum">
              <a:rPr kumimoji="1" lang="ru-RU"/>
              <a:pPr/>
              <a:t>15</a:t>
            </a:fld>
            <a:endParaRPr kumimoji="1"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DEEA9-5513-4F64-9D18-513B6FAD2F94}" type="slidenum">
              <a:rPr lang="ru-RU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DBC65-4246-4F56-B699-F27399335C14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22AEB-6F61-4C17-850B-8C228EAFFC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5.jpeg"/><Relationship Id="rId26" Type="http://schemas.openxmlformats.org/officeDocument/2006/relationships/image" Target="../media/image11.jpeg"/><Relationship Id="rId3" Type="http://schemas.openxmlformats.org/officeDocument/2006/relationships/tags" Target="../tags/tag3.xml"/><Relationship Id="rId21" Type="http://schemas.openxmlformats.org/officeDocument/2006/relationships/image" Target="../media/image7.jpe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10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hyperlink" Target="http://k.img.com.ua/img/forall/a/9986/33.jpg" TargetMode="Externa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9.jpe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hyperlink" Target="http://prava-cccp.ru/wp-content/uploads/2010-09-14/on-skazal-chto-nemeckaya-aviaciya_2.jpg" TargetMode="External"/><Relationship Id="rId10" Type="http://schemas.openxmlformats.org/officeDocument/2006/relationships/tags" Target="../tags/tag10.xml"/><Relationship Id="rId19" Type="http://schemas.openxmlformats.org/officeDocument/2006/relationships/image" Target="../media/image6.jpe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8.png"/><Relationship Id="rId27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45638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/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3600" b="1" dirty="0" smtClean="0">
                <a:solidFill>
                  <a:schemeClr val="tx2"/>
                </a:solidFill>
              </a:rPr>
              <a:t>СОЦИАЛЬНОЕ </a:t>
            </a:r>
            <a:r>
              <a:rPr lang="ru-RU" sz="3600" b="1" dirty="0" smtClean="0">
                <a:solidFill>
                  <a:schemeClr val="tx2"/>
                </a:solidFill>
              </a:rPr>
              <a:t>ПАРТНЕРСТВО ГОСУДАРСТВЕННЫХ И </a:t>
            </a:r>
            <a:r>
              <a:rPr lang="ru-RU" sz="3600" b="1" cap="all" dirty="0" smtClean="0">
                <a:solidFill>
                  <a:schemeClr val="tx2"/>
                </a:solidFill>
              </a:rPr>
              <a:t>НЕГОСУДАРСТВЕННЫХ организаций В ОБЛАСТИ РЕАБИЛИТАЦИИ ЛИЦ</a:t>
            </a:r>
            <a:r>
              <a:rPr lang="ru-RU" sz="3600" b="1" dirty="0" smtClean="0">
                <a:solidFill>
                  <a:schemeClr val="tx2"/>
                </a:solidFill>
              </a:rPr>
              <a:t> С ЗАВИСИМОСТЬЮ ОТ ПСИХОАКТИВНЫХ ВЕЩЕСТВ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/>
          </a:p>
        </p:txBody>
      </p:sp>
      <p:pic>
        <p:nvPicPr>
          <p:cNvPr id="5" name="Picture 12" descr="2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17032"/>
            <a:ext cx="4536504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</a:rPr>
              <a:t>Основные задачи </a:t>
            </a:r>
            <a:r>
              <a:rPr lang="ru-RU" sz="3600" b="1" i="1" dirty="0" smtClean="0">
                <a:solidFill>
                  <a:schemeClr val="tx2"/>
                </a:solidFill>
              </a:rPr>
              <a:t>государственно-частного партнерства 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196752"/>
            <a:ext cx="6923112" cy="4637111"/>
          </a:xfrm>
        </p:spPr>
        <p:txBody>
          <a:bodyPr>
            <a:noAutofit/>
          </a:bodyPr>
          <a:lstStyle/>
          <a:p>
            <a:r>
              <a:rPr lang="ru-RU" sz="1700" i="1" dirty="0" smtClean="0"/>
              <a:t>создание условий для обеспечения устойчивого социально-экономического развития и национальной безопасности Республики Беларусь;</a:t>
            </a:r>
          </a:p>
          <a:p>
            <a:r>
              <a:rPr lang="ru-RU" sz="1700" i="1" dirty="0" smtClean="0"/>
              <a:t>повышение уровня жизни населения;</a:t>
            </a:r>
          </a:p>
          <a:p>
            <a:r>
              <a:rPr lang="ru-RU" sz="1700" i="1" dirty="0" smtClean="0"/>
              <a:t>повышение эффективности использования имущества, в том числе земельных участков, находящихся в государственной собственности;</a:t>
            </a:r>
          </a:p>
          <a:p>
            <a:r>
              <a:rPr lang="ru-RU" sz="1700" i="1" dirty="0" smtClean="0"/>
              <a:t>развитие инновационной деятельности, наукоемких производств;</a:t>
            </a:r>
          </a:p>
          <a:p>
            <a:r>
              <a:rPr lang="ru-RU" sz="1700" i="1" dirty="0" smtClean="0"/>
              <a:t>повышение технического уровня производства, совершенствование технологических процессов;</a:t>
            </a:r>
          </a:p>
          <a:p>
            <a:r>
              <a:rPr lang="ru-RU" sz="1700" i="1" dirty="0" smtClean="0"/>
              <a:t>развитие объектов инфраструктуры;</a:t>
            </a:r>
          </a:p>
          <a:p>
            <a:r>
              <a:rPr lang="ru-RU" sz="1700" i="1" dirty="0" smtClean="0"/>
              <a:t>совершенствование инженерно-технических средств защиты, средств и систем охраны, используемых для предупреждения и выявления террористической и иной противоправной деятельности;</a:t>
            </a:r>
          </a:p>
          <a:p>
            <a:r>
              <a:rPr lang="ru-RU" sz="1700" i="1" dirty="0" smtClean="0"/>
              <a:t>эффективное использование бюджетных средств;</a:t>
            </a:r>
          </a:p>
          <a:p>
            <a:r>
              <a:rPr lang="ru-RU" sz="1700" b="1" i="1" dirty="0" smtClean="0"/>
              <a:t>повышение качества товаров (работ, услуг), реализуемых (выполняемых, оказываемых) населению;</a:t>
            </a:r>
          </a:p>
          <a:p>
            <a:r>
              <a:rPr lang="ru-RU" sz="1700" i="1" dirty="0" smtClean="0"/>
              <a:t>обеспечение роста занятости населения.</a:t>
            </a:r>
          </a:p>
          <a:p>
            <a:endParaRPr lang="ru-RU" sz="2000" dirty="0"/>
          </a:p>
        </p:txBody>
      </p:sp>
      <p:pic>
        <p:nvPicPr>
          <p:cNvPr id="5" name="Picture 2" descr="Безымянный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52536" y="4149080"/>
            <a:ext cx="272447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</a:rPr>
              <a:t>Принципы государственно-частного партнерства</a:t>
            </a:r>
            <a:r>
              <a:rPr lang="ru-RU" sz="3600" i="1" dirty="0" smtClean="0"/>
              <a:t/>
            </a:r>
            <a:br>
              <a:rPr lang="ru-RU" sz="3600" i="1" dirty="0" smtClean="0"/>
            </a:b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верховенства права;</a:t>
            </a:r>
          </a:p>
          <a:p>
            <a:r>
              <a:rPr lang="ru-RU" dirty="0" smtClean="0"/>
              <a:t>социальной направленности регулирования экономической деятельности;</a:t>
            </a:r>
          </a:p>
          <a:p>
            <a:r>
              <a:rPr lang="ru-RU" dirty="0" smtClean="0"/>
              <a:t>приоритета общественных интересов;</a:t>
            </a:r>
          </a:p>
          <a:p>
            <a:r>
              <a:rPr lang="ru-RU" dirty="0" smtClean="0"/>
              <a:t>гласности;</a:t>
            </a:r>
          </a:p>
          <a:p>
            <a:r>
              <a:rPr lang="ru-RU" dirty="0" smtClean="0"/>
              <a:t>добросовестной конкуренции;</a:t>
            </a:r>
          </a:p>
          <a:p>
            <a:r>
              <a:rPr lang="ru-RU" dirty="0" smtClean="0"/>
              <a:t>эффективности проектов государственно-частного партнерства;</a:t>
            </a:r>
          </a:p>
          <a:p>
            <a:r>
              <a:rPr lang="ru-RU" dirty="0" smtClean="0"/>
              <a:t>обеспечения баланса интересов и рисков между государственным и частным партнерами;</a:t>
            </a:r>
          </a:p>
          <a:p>
            <a:r>
              <a:rPr lang="ru-RU" dirty="0" smtClean="0"/>
              <a:t>равноправия государственного и частного партнеров;</a:t>
            </a:r>
          </a:p>
          <a:p>
            <a:r>
              <a:rPr lang="ru-RU" dirty="0" smtClean="0"/>
              <a:t>свободы договора;</a:t>
            </a:r>
          </a:p>
          <a:p>
            <a:r>
              <a:rPr lang="ru-RU" dirty="0" smtClean="0"/>
              <a:t>охраны окружающей среды.</a:t>
            </a:r>
          </a:p>
          <a:p>
            <a:endParaRPr lang="ru-RU" dirty="0"/>
          </a:p>
        </p:txBody>
      </p:sp>
      <p:pic>
        <p:nvPicPr>
          <p:cNvPr id="4" name="Picture 2" descr="Безымянный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19528" y="4346575"/>
            <a:ext cx="272447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6699"/>
                </a:solidFill>
              </a:rPr>
              <a:t/>
            </a:r>
            <a:br>
              <a:rPr lang="ru-RU" b="1" dirty="0" smtClean="0">
                <a:solidFill>
                  <a:srgbClr val="006699"/>
                </a:solidFill>
              </a:rPr>
            </a:br>
            <a:r>
              <a:rPr lang="ru-RU" b="1" dirty="0" smtClean="0">
                <a:solidFill>
                  <a:srgbClr val="006699"/>
                </a:solidFill>
              </a:rPr>
              <a:t>КЛЮЧЕВЫЕ </a:t>
            </a:r>
            <a:r>
              <a:rPr lang="ru-RU" b="1" dirty="0" smtClean="0">
                <a:solidFill>
                  <a:srgbClr val="006699"/>
                </a:solidFill>
              </a:rPr>
              <a:t>СФЕРЫ ПРИМЕНЕНИЯ ГЧП</a:t>
            </a:r>
            <a:br>
              <a:rPr lang="ru-RU" b="1" dirty="0" smtClean="0">
                <a:solidFill>
                  <a:srgbClr val="006699"/>
                </a:solidFill>
              </a:rPr>
            </a:br>
            <a:endParaRPr lang="ru-RU" dirty="0"/>
          </a:p>
        </p:txBody>
      </p:sp>
      <p:grpSp>
        <p:nvGrpSpPr>
          <p:cNvPr id="4" name="Group 5"/>
          <p:cNvGrpSpPr>
            <a:grpSpLocks noGrp="1"/>
          </p:cNvGrpSpPr>
          <p:nvPr>
            <p:ph idx="1"/>
          </p:nvPr>
        </p:nvGrpSpPr>
        <p:grpSpPr bwMode="auto">
          <a:xfrm>
            <a:off x="457200" y="1052736"/>
            <a:ext cx="8229600" cy="5073427"/>
            <a:chOff x="340" y="119"/>
            <a:chExt cx="5103" cy="3492"/>
          </a:xfrm>
        </p:grpSpPr>
        <p:pic>
          <p:nvPicPr>
            <p:cNvPr id="5" name="Picture 5" descr="maket3"/>
            <p:cNvPicPr>
              <a:picLocks noChangeAspect="1" noChangeArrowheads="1"/>
            </p:cNvPicPr>
            <p:nvPr/>
          </p:nvPicPr>
          <p:blipFill>
            <a:blip r:embed="rId18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  <a:lum bright="18000"/>
            </a:blip>
            <a:srcRect/>
            <a:stretch>
              <a:fillRect/>
            </a:stretch>
          </p:blipFill>
          <p:spPr bwMode="auto">
            <a:xfrm>
              <a:off x="1066" y="2885"/>
              <a:ext cx="492" cy="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3" descr="drop_of_water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06" y="1526"/>
              <a:ext cx="558" cy="5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 descr="Картинка 229 из 350">
              <a:hlinkClick r:id="rId20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4830" y="1617"/>
              <a:ext cx="613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bridge"/>
            <p:cNvPicPr>
              <a:picLocks noChangeAspect="1" noChangeArrowheads="1"/>
            </p:cNvPicPr>
            <p:nvPr/>
          </p:nvPicPr>
          <p:blipFill>
            <a:blip r:embed="rId2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75" y="1654"/>
              <a:ext cx="590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Картинка 4 из 84000">
              <a:hlinkClick r:id="rId23"/>
            </p:cNvPr>
            <p:cNvPicPr>
              <a:picLocks noChangeAspect="1" noChangeArrowheads="1"/>
            </p:cNvPicPr>
            <p:nvPr/>
          </p:nvPicPr>
          <p:blipFill>
            <a:blip r:embed="rId2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05" y="2840"/>
              <a:ext cx="657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 descr="educ1"/>
            <p:cNvPicPr>
              <a:picLocks noChangeAspect="1" noChangeArrowheads="1"/>
            </p:cNvPicPr>
            <p:nvPr/>
          </p:nvPicPr>
          <p:blipFill>
            <a:blip r:embed="rId25" cstate="print">
              <a:clrChange>
                <a:clrFrom>
                  <a:srgbClr val="FCFEFC"/>
                </a:clrFrom>
                <a:clrTo>
                  <a:srgbClr val="FCFE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91" y="3236"/>
              <a:ext cx="477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 descr="internet1"/>
            <p:cNvPicPr>
              <a:picLocks noChangeAspect="1" noChangeArrowheads="1"/>
            </p:cNvPicPr>
            <p:nvPr/>
          </p:nvPicPr>
          <p:blipFill>
            <a:blip r:embed="rId2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877" y="3112"/>
              <a:ext cx="566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385" y="119"/>
              <a:ext cx="5035" cy="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kumimoji="0" lang="ru-RU" sz="2000" b="1" dirty="0">
                <a:solidFill>
                  <a:srgbClr val="006699"/>
                </a:solidFill>
              </a:endParaRPr>
            </a:p>
          </p:txBody>
        </p:sp>
        <p:sp>
          <p:nvSpPr>
            <p:cNvPr id="13" name="Rectangle 6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610" y="709"/>
              <a:ext cx="1180" cy="272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defTabSz="1019175">
                <a:lnSpc>
                  <a:spcPct val="80000"/>
                </a:lnSpc>
                <a:spcBef>
                  <a:spcPct val="20000"/>
                </a:spcBef>
              </a:pPr>
              <a:r>
                <a:rPr kumimoji="0" lang="ru-RU" sz="1400" b="1" dirty="0">
                  <a:solidFill>
                    <a:srgbClr val="504436"/>
                  </a:solidFill>
                </a:rPr>
                <a:t>ЭКОЛОГИЯ</a:t>
              </a:r>
              <a:endParaRPr kumimoji="0" lang="en-GB" sz="1400" b="1" dirty="0">
                <a:solidFill>
                  <a:srgbClr val="504436"/>
                </a:solidFill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4105" y="709"/>
              <a:ext cx="1338" cy="272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defTabSz="1019175">
                <a:lnSpc>
                  <a:spcPct val="80000"/>
                </a:lnSpc>
                <a:spcBef>
                  <a:spcPct val="20000"/>
                </a:spcBef>
              </a:pPr>
              <a:r>
                <a:rPr kumimoji="0" lang="ru-RU" sz="1400" b="1">
                  <a:solidFill>
                    <a:srgbClr val="504436"/>
                  </a:solidFill>
                </a:rPr>
                <a:t>ЭНЕРГО-ЭФФЕКТИВНОСТЬ</a:t>
              </a:r>
              <a:endParaRPr kumimoji="0" lang="en-GB" sz="1400" b="1">
                <a:solidFill>
                  <a:srgbClr val="504436"/>
                </a:solidFill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4105" y="982"/>
              <a:ext cx="1338" cy="1134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системы теплоснабжения;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котельные;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теплосети;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модернизация гос./муниц. Зданий;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системы уличного освещения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FontTx/>
                <a:buChar char="•"/>
              </a:pPr>
              <a:endParaRPr kumimoji="0" lang="en-GB" sz="1200">
                <a:solidFill>
                  <a:srgbClr val="504436"/>
                </a:solidFill>
                <a:latin typeface="YanusCTT" pitchFamily="2" charset="0"/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340" y="2523"/>
              <a:ext cx="1225" cy="1088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обеспечение инфраструктурой площадок под комплексную застройку;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обеспечение инфраструктурой площадок под технопарки</a:t>
              </a:r>
              <a:endParaRPr kumimoji="0" lang="en-GB" sz="1200" dirty="0">
                <a:solidFill>
                  <a:srgbClr val="50443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340" y="2250"/>
              <a:ext cx="1225" cy="272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defTabSz="1019175">
                <a:lnSpc>
                  <a:spcPct val="80000"/>
                </a:lnSpc>
                <a:spcBef>
                  <a:spcPct val="20000"/>
                </a:spcBef>
              </a:pPr>
              <a:r>
                <a:rPr kumimoji="0" lang="ru-RU" sz="1400" b="1">
                  <a:solidFill>
                    <a:srgbClr val="504436"/>
                  </a:solidFill>
                </a:rPr>
                <a:t>ПОДГОТОВКА ТЕРРИТОРИЙ</a:t>
              </a:r>
              <a:endParaRPr kumimoji="0" lang="en-GB" sz="1400" b="1">
                <a:solidFill>
                  <a:srgbClr val="504436"/>
                </a:solidFill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gray">
            <a:xfrm>
              <a:off x="340" y="709"/>
              <a:ext cx="1225" cy="273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9966"/>
                  </a:solidFill>
                </a14:hiddenFill>
              </a:ext>
            </a:extLst>
          </p:spPr>
          <p:txBody>
            <a:bodyPr anchor="ctr"/>
            <a:lstStyle/>
            <a:p>
              <a:pPr algn="ctr" defTabSz="1019175">
                <a:lnSpc>
                  <a:spcPct val="80000"/>
                </a:lnSpc>
                <a:spcBef>
                  <a:spcPct val="20000"/>
                </a:spcBef>
                <a:defRPr/>
              </a:pPr>
              <a:r>
                <a:rPr lang="ru-RU" sz="1400" b="1" dirty="0">
                  <a:solidFill>
                    <a:srgbClr val="504436"/>
                  </a:solidFill>
                  <a:cs typeface="Times New Roman" pitchFamily="18" charset="0"/>
                </a:rPr>
                <a:t>Т</a:t>
              </a:r>
              <a:r>
                <a:rPr kumimoji="0" lang="ru-RU" sz="1400" b="1" dirty="0" smtClean="0">
                  <a:solidFill>
                    <a:srgbClr val="504436"/>
                  </a:solidFill>
                  <a:cs typeface="Times New Roman" pitchFamily="18" charset="0"/>
                </a:rPr>
                <a:t>РАНСПОРТ</a:t>
              </a:r>
              <a:endParaRPr kumimoji="0" lang="en-GB" sz="1400" b="1" dirty="0">
                <a:solidFill>
                  <a:srgbClr val="504436"/>
                </a:solidFill>
                <a:cs typeface="Times New Roman" pitchFamily="18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gray">
            <a:xfrm>
              <a:off x="340" y="982"/>
              <a:ext cx="1225" cy="1134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автодороги, мосты, развязки;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скоростные трамваи;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вокзалы, ж/</a:t>
              </a:r>
              <a:r>
                <a:rPr kumimoji="0" lang="ru-RU" sz="1200" dirty="0" err="1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д</a:t>
              </a: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 пути; 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аэропорты;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порты</a:t>
              </a:r>
              <a:endParaRPr kumimoji="0" lang="en-GB" sz="1200" dirty="0">
                <a:solidFill>
                  <a:srgbClr val="50443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ectangle 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gray">
            <a:xfrm>
              <a:off x="4105" y="2250"/>
              <a:ext cx="1338" cy="273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defTabSz="1019175">
                <a:lnSpc>
                  <a:spcPct val="80000"/>
                </a:lnSpc>
                <a:spcBef>
                  <a:spcPct val="20000"/>
                </a:spcBef>
              </a:pPr>
              <a:r>
                <a:rPr kumimoji="0" lang="ru-RU" sz="1400" b="1">
                  <a:solidFill>
                    <a:srgbClr val="504436"/>
                  </a:solidFill>
                </a:rPr>
                <a:t>ИНФОРМАТИЗАЦИЯ И ГОСУПРАВЛЕНИЕ</a:t>
              </a:r>
              <a:endParaRPr kumimoji="0" lang="en-GB" sz="1400" b="1">
                <a:solidFill>
                  <a:srgbClr val="504436"/>
                </a:solidFill>
              </a:endParaRPr>
            </a:p>
          </p:txBody>
        </p:sp>
        <p:sp>
          <p:nvSpPr>
            <p:cNvPr id="21" name="Rectangle 6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gray">
            <a:xfrm>
              <a:off x="4105" y="2523"/>
              <a:ext cx="1338" cy="1088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многофункциональные административные центры;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инфраструктура электронного правительства;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инфраструктура широкополосного доступа в </a:t>
              </a:r>
              <a:b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Интернет</a:t>
              </a:r>
              <a:endParaRPr kumimoji="0" lang="en-GB" sz="1200">
                <a:solidFill>
                  <a:srgbClr val="50443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6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gray">
            <a:xfrm>
              <a:off x="1610" y="2250"/>
              <a:ext cx="1180" cy="273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defTabSz="1019175">
                <a:lnSpc>
                  <a:spcPct val="80000"/>
                </a:lnSpc>
                <a:spcBef>
                  <a:spcPct val="20000"/>
                </a:spcBef>
              </a:pPr>
              <a:r>
                <a:rPr kumimoji="0" lang="ru-RU" sz="1400" b="1" dirty="0">
                  <a:solidFill>
                    <a:srgbClr val="504436"/>
                  </a:solidFill>
                </a:rPr>
                <a:t>СОЦИАЛЬНОЕ РАЗВИТИЕ</a:t>
              </a:r>
              <a:endParaRPr kumimoji="0" lang="en-GB" sz="1400" b="1" dirty="0">
                <a:solidFill>
                  <a:srgbClr val="504436"/>
                </a:solidFill>
              </a:endParaRPr>
            </a:p>
          </p:txBody>
        </p:sp>
        <p:sp>
          <p:nvSpPr>
            <p:cNvPr id="23" name="Rectangle 6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gray">
            <a:xfrm>
              <a:off x="1610" y="2523"/>
              <a:ext cx="1180" cy="1088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поликлиники больницы, станции скорой помощи;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школы, детские сады;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гостиницы, рекреационные зоны;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стадионы, ФОКи;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театры, музеи и </a:t>
              </a:r>
              <a:r>
                <a:rPr kumimoji="0" lang="ru-RU" sz="1200">
                  <a:solidFill>
                    <a:srgbClr val="504436"/>
                  </a:solidFill>
                </a:rPr>
                <a:t>др.</a:t>
              </a:r>
              <a:endParaRPr kumimoji="0" lang="en-GB" sz="1200">
                <a:solidFill>
                  <a:srgbClr val="504436"/>
                </a:solidFill>
              </a:endParaRPr>
            </a:p>
          </p:txBody>
        </p:sp>
        <p:pic>
          <p:nvPicPr>
            <p:cNvPr id="24" name="Picture 21" descr="eco1"/>
            <p:cNvPicPr>
              <a:picLocks noChangeAspect="1" noChangeArrowheads="1"/>
            </p:cNvPicPr>
            <p:nvPr/>
          </p:nvPicPr>
          <p:blipFill>
            <a:blip r:embed="rId2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45" y="1571"/>
              <a:ext cx="553" cy="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Rectangle 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gray">
            <a:xfrm>
              <a:off x="1610" y="982"/>
              <a:ext cx="1180" cy="1134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мусороперерабатывающие заводы;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перевалочные пункты;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полигоны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FontTx/>
                <a:buChar char="•"/>
              </a:pPr>
              <a:endParaRPr kumimoji="0" lang="en-GB" sz="1200" dirty="0">
                <a:solidFill>
                  <a:srgbClr val="504436"/>
                </a:solidFill>
              </a:endParaRPr>
            </a:p>
          </p:txBody>
        </p:sp>
        <p:sp>
          <p:nvSpPr>
            <p:cNvPr id="26" name="Rectangle 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gray">
            <a:xfrm>
              <a:off x="2835" y="709"/>
              <a:ext cx="1226" cy="272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defTabSz="1019175">
                <a:lnSpc>
                  <a:spcPct val="80000"/>
                </a:lnSpc>
                <a:spcBef>
                  <a:spcPct val="20000"/>
                </a:spcBef>
              </a:pPr>
              <a:r>
                <a:rPr kumimoji="0" lang="ru-RU" sz="1400" b="1">
                  <a:solidFill>
                    <a:srgbClr val="504436"/>
                  </a:solidFill>
                </a:rPr>
                <a:t>ВОДА</a:t>
              </a:r>
              <a:endParaRPr kumimoji="0" lang="en-GB" sz="1400" b="1">
                <a:solidFill>
                  <a:srgbClr val="504436"/>
                </a:solidFill>
              </a:endParaRPr>
            </a:p>
          </p:txBody>
        </p:sp>
        <p:sp>
          <p:nvSpPr>
            <p:cNvPr id="27" name="Rectangle 6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gray">
            <a:xfrm>
              <a:off x="2835" y="982"/>
              <a:ext cx="1226" cy="1134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системы водоснабжения и канализации;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очистные сооружения;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ливневая канализация;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насосные станции;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сети</a:t>
              </a:r>
            </a:p>
            <a:p>
              <a:pPr marL="85725" indent="-85725" defTabSz="1019175">
                <a:lnSpc>
                  <a:spcPct val="80000"/>
                </a:lnSpc>
                <a:spcBef>
                  <a:spcPct val="20000"/>
                </a:spcBef>
                <a:buFontTx/>
                <a:buChar char="•"/>
              </a:pPr>
              <a:endParaRPr kumimoji="0" lang="en-GB" sz="1200">
                <a:solidFill>
                  <a:srgbClr val="504436"/>
                </a:solidFill>
                <a:latin typeface="YanusCTT" pitchFamily="2" charset="0"/>
              </a:endParaRPr>
            </a:p>
          </p:txBody>
        </p:sp>
        <p:sp>
          <p:nvSpPr>
            <p:cNvPr id="28" name="Rectangle 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gray">
            <a:xfrm>
              <a:off x="2835" y="2250"/>
              <a:ext cx="1226" cy="272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defTabSz="1019175">
                <a:lnSpc>
                  <a:spcPct val="80000"/>
                </a:lnSpc>
                <a:spcBef>
                  <a:spcPct val="20000"/>
                </a:spcBef>
              </a:pPr>
              <a:r>
                <a:rPr kumimoji="0" lang="ru-RU" sz="1400" b="1">
                  <a:solidFill>
                    <a:srgbClr val="504436"/>
                  </a:solidFill>
                </a:rPr>
                <a:t>БЕЗОПАСНОСТЬ И ПРАВОПОРЯДОК</a:t>
              </a:r>
              <a:endParaRPr kumimoji="0" lang="en-GB" sz="1400" b="1">
                <a:solidFill>
                  <a:srgbClr val="504436"/>
                </a:solidFill>
              </a:endParaRPr>
            </a:p>
          </p:txBody>
        </p:sp>
        <p:sp>
          <p:nvSpPr>
            <p:cNvPr id="29" name="Rectangle 6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gray">
            <a:xfrm>
              <a:off x="2835" y="2523"/>
              <a:ext cx="1226" cy="1088"/>
            </a:xfrm>
            <a:prstGeom prst="rect">
              <a:avLst/>
            </a:prstGeom>
            <a:noFill/>
            <a:ln w="9525">
              <a:solidFill>
                <a:srgbClr val="5D7C9C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180975" indent="-180975" defTabSz="1019175"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полицейские участки;</a:t>
              </a:r>
            </a:p>
            <a:p>
              <a:pPr marL="180975" indent="-180975" defTabSz="1019175"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пожарные части;</a:t>
              </a:r>
            </a:p>
            <a:p>
              <a:pPr marL="180975" indent="-180975" defTabSz="1019175"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невоенные объекты Минобороны;</a:t>
              </a:r>
            </a:p>
            <a:p>
              <a:pPr marL="180975" indent="-180975" defTabSz="1019175"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суды;</a:t>
              </a:r>
            </a:p>
            <a:p>
              <a:pPr marL="180975" indent="-180975" defTabSz="1019175">
                <a:buClr>
                  <a:srgbClr val="006699"/>
                </a:buClr>
                <a:buFont typeface="Wingdings" pitchFamily="2" charset="2"/>
                <a:buChar char="§"/>
              </a:pPr>
              <a:r>
                <a:rPr kumimoji="0" lang="ru-RU" sz="1200" dirty="0">
                  <a:solidFill>
                    <a:srgbClr val="504436"/>
                  </a:solidFill>
                  <a:latin typeface="Times New Roman" pitchFamily="18" charset="0"/>
                  <a:cs typeface="Times New Roman" pitchFamily="18" charset="0"/>
                </a:rPr>
                <a:t>Тюрьмы;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</a:rPr>
              <a:t>К</a:t>
            </a:r>
            <a:r>
              <a:rPr lang="ru-RU" sz="3600" b="1" i="1" dirty="0" smtClean="0">
                <a:solidFill>
                  <a:schemeClr val="tx2"/>
                </a:solidFill>
              </a:rPr>
              <a:t>омплексная </a:t>
            </a:r>
            <a:r>
              <a:rPr lang="ru-RU" sz="3600" b="1" i="1" dirty="0" smtClean="0">
                <a:solidFill>
                  <a:schemeClr val="tx2"/>
                </a:solidFill>
              </a:rPr>
              <a:t>реабилитация лиц, страдающих зависимостью от психоактивных веществ</a:t>
            </a:r>
            <a:endParaRPr lang="ru-RU" sz="3600" b="1" i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r>
              <a:rPr lang="ru-RU" dirty="0" smtClean="0"/>
              <a:t>Концепция </a:t>
            </a:r>
            <a:r>
              <a:rPr lang="ru-RU" dirty="0" smtClean="0"/>
              <a:t>социальной реабилитации лиц, страдающих алкоголизмом, наркоманией и токсикоманией, с обязательным привлечением их к </a:t>
            </a:r>
            <a:r>
              <a:rPr lang="ru-RU" dirty="0" smtClean="0"/>
              <a:t>труду, утверждена  постановлением </a:t>
            </a:r>
            <a:r>
              <a:rPr lang="ru-RU" dirty="0" smtClean="0"/>
              <a:t>Совета Министров Республики Беларусь от 25 сентября 2015 г. № 803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Концепция социальной реабилитации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Пункт 10.</a:t>
            </a:r>
          </a:p>
          <a:p>
            <a:r>
              <a:rPr lang="ru-RU" dirty="0" smtClean="0"/>
              <a:t>Вовлечение в работу с лицами, страдающими зависимостью от ПАВ, представителей государственных организаций здравоохранения, образования, социального обслуживания, иных субъектов профилактики правонарушений, общественных организаций, в том числе осуществляющих свою деятельность на принципах работы групп анонимных алкоголиков и анонимных наркоманов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04800" y="990600"/>
            <a:ext cx="2209800" cy="1358280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b="1" dirty="0"/>
              <a:t>Лечение</a:t>
            </a:r>
          </a:p>
          <a:p>
            <a:pPr algn="ctr"/>
            <a:r>
              <a:rPr lang="ru-RU" b="1" dirty="0"/>
              <a:t>неотложных</a:t>
            </a:r>
          </a:p>
          <a:p>
            <a:pPr algn="ctr"/>
            <a:r>
              <a:rPr lang="ru-RU" b="1" dirty="0"/>
              <a:t>состояний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2590800" y="990600"/>
            <a:ext cx="2071688" cy="13582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b="1" dirty="0"/>
              <a:t>Подавление </a:t>
            </a:r>
          </a:p>
          <a:p>
            <a:r>
              <a:rPr lang="ru-RU" b="1" dirty="0"/>
              <a:t>патологического </a:t>
            </a:r>
          </a:p>
          <a:p>
            <a:r>
              <a:rPr lang="ru-RU" b="1" dirty="0"/>
              <a:t>влечения</a:t>
            </a:r>
          </a:p>
        </p:txBody>
      </p:sp>
      <p:sp>
        <p:nvSpPr>
          <p:cNvPr id="38916" name="Rectangle 6"/>
          <p:cNvSpPr>
            <a:spLocks noChangeArrowheads="1"/>
          </p:cNvSpPr>
          <p:nvPr/>
        </p:nvSpPr>
        <p:spPr bwMode="auto">
          <a:xfrm>
            <a:off x="4724400" y="990600"/>
            <a:ext cx="2286000" cy="13582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 b="1" dirty="0"/>
              <a:t>Программы </a:t>
            </a:r>
          </a:p>
          <a:p>
            <a:r>
              <a:rPr lang="ru-RU" sz="1600" b="1" dirty="0"/>
              <a:t>психотерапевтической</a:t>
            </a:r>
          </a:p>
          <a:p>
            <a:r>
              <a:rPr lang="ru-RU" sz="1600" b="1" dirty="0"/>
              <a:t>и психологической </a:t>
            </a:r>
          </a:p>
          <a:p>
            <a:r>
              <a:rPr lang="ru-RU" sz="1600" b="1" dirty="0"/>
              <a:t>помощи </a:t>
            </a:r>
          </a:p>
        </p:txBody>
      </p:sp>
      <p:sp>
        <p:nvSpPr>
          <p:cNvPr id="38917" name="TextBox 7"/>
          <p:cNvSpPr txBox="1">
            <a:spLocks noChangeArrowheads="1"/>
          </p:cNvSpPr>
          <p:nvPr/>
        </p:nvSpPr>
        <p:spPr bwMode="auto">
          <a:xfrm>
            <a:off x="611560" y="0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chemeClr val="tx2"/>
                </a:solidFill>
              </a:rPr>
              <a:t>Составляющие эффективной </a:t>
            </a:r>
            <a:r>
              <a:rPr lang="ru-RU" sz="2800" b="1" dirty="0" smtClean="0">
                <a:solidFill>
                  <a:schemeClr val="tx2"/>
                </a:solidFill>
              </a:rPr>
              <a:t>помощи лицам, страдающим </a:t>
            </a:r>
            <a:r>
              <a:rPr lang="ru-RU" sz="2800" b="1" dirty="0" smtClean="0">
                <a:solidFill>
                  <a:schemeClr val="tx2"/>
                </a:solidFill>
              </a:rPr>
              <a:t>зависимостью от ПАВ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51520" y="3933056"/>
            <a:ext cx="2209800" cy="1422971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ru-RU" b="1" dirty="0" err="1"/>
              <a:t>Детоксикация</a:t>
            </a:r>
            <a:endParaRPr lang="ru-RU" b="1" dirty="0"/>
          </a:p>
          <a:p>
            <a:r>
              <a:rPr lang="ru-RU" b="1" dirty="0"/>
              <a:t>не заменяет/</a:t>
            </a:r>
          </a:p>
          <a:p>
            <a:r>
              <a:rPr lang="ru-RU" b="1" dirty="0"/>
              <a:t>не является </a:t>
            </a:r>
          </a:p>
          <a:p>
            <a:r>
              <a:rPr lang="ru-RU" b="1" dirty="0"/>
              <a:t>полным</a:t>
            </a:r>
          </a:p>
          <a:p>
            <a:r>
              <a:rPr lang="ru-RU" b="1" dirty="0"/>
              <a:t>курсом лечения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555776" y="3933056"/>
            <a:ext cx="2071688" cy="1440160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ru-RU" sz="1500" b="1" dirty="0"/>
              <a:t>Необходимо </a:t>
            </a:r>
          </a:p>
          <a:p>
            <a:r>
              <a:rPr lang="ru-RU" sz="1500" b="1" dirty="0"/>
              <a:t>применение </a:t>
            </a:r>
          </a:p>
          <a:p>
            <a:r>
              <a:rPr lang="ru-RU" sz="1500" b="1" dirty="0"/>
              <a:t>современных</a:t>
            </a:r>
          </a:p>
          <a:p>
            <a:r>
              <a:rPr lang="ru-RU" sz="1500" b="1" dirty="0"/>
              <a:t>эффективных </a:t>
            </a:r>
          </a:p>
          <a:p>
            <a:r>
              <a:rPr lang="ru-RU" sz="1500" b="1" dirty="0"/>
              <a:t>лекарственных</a:t>
            </a:r>
          </a:p>
          <a:p>
            <a:r>
              <a:rPr lang="ru-RU" sz="1500" b="1" dirty="0"/>
              <a:t>методик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716016" y="3933056"/>
            <a:ext cx="2286000" cy="1440160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ru-RU" sz="1500" b="1" dirty="0"/>
              <a:t>Необходимо широкое </a:t>
            </a:r>
          </a:p>
          <a:p>
            <a:r>
              <a:rPr lang="ru-RU" sz="1500" b="1" dirty="0"/>
              <a:t>применение </a:t>
            </a:r>
          </a:p>
          <a:p>
            <a:r>
              <a:rPr lang="ru-RU" sz="1500" b="1" dirty="0"/>
              <a:t>программ </a:t>
            </a:r>
          </a:p>
          <a:p>
            <a:r>
              <a:rPr lang="ru-RU" sz="1500" b="1" dirty="0"/>
              <a:t>психотерапевтической</a:t>
            </a:r>
          </a:p>
          <a:p>
            <a:r>
              <a:rPr lang="ru-RU" sz="1500" b="1" dirty="0"/>
              <a:t>и психологической</a:t>
            </a:r>
          </a:p>
          <a:p>
            <a:r>
              <a:rPr lang="ru-RU" sz="1500" b="1" dirty="0"/>
              <a:t>поддержки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7059612" y="3933056"/>
            <a:ext cx="1976884" cy="1503784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ru-RU" sz="1400" b="1" dirty="0"/>
              <a:t>Необходимо создание</a:t>
            </a:r>
          </a:p>
          <a:p>
            <a:r>
              <a:rPr lang="ru-RU" sz="1400" b="1" dirty="0"/>
              <a:t>структуры</a:t>
            </a:r>
          </a:p>
          <a:p>
            <a:r>
              <a:rPr lang="ru-RU" sz="1400" b="1" dirty="0"/>
              <a:t>для осуществления</a:t>
            </a:r>
          </a:p>
          <a:p>
            <a:r>
              <a:rPr lang="ru-RU" sz="1400" b="1" dirty="0"/>
              <a:t>социальной</a:t>
            </a:r>
          </a:p>
          <a:p>
            <a:r>
              <a:rPr lang="ru-RU" sz="1400" b="1" dirty="0"/>
              <a:t>поддержки</a:t>
            </a:r>
          </a:p>
          <a:p>
            <a:r>
              <a:rPr lang="ru-RU" sz="1400" b="1" dirty="0"/>
              <a:t>больного</a:t>
            </a:r>
          </a:p>
          <a:p>
            <a:r>
              <a:rPr lang="ru-RU" sz="1400" b="1" dirty="0"/>
              <a:t>(семья, трудоустройство)</a:t>
            </a:r>
          </a:p>
        </p:txBody>
      </p:sp>
      <p:sp>
        <p:nvSpPr>
          <p:cNvPr id="38928" name="Rectangle 30"/>
          <p:cNvSpPr>
            <a:spLocks noChangeArrowheads="1"/>
          </p:cNvSpPr>
          <p:nvPr/>
        </p:nvSpPr>
        <p:spPr bwMode="auto">
          <a:xfrm>
            <a:off x="7072313" y="990600"/>
            <a:ext cx="1892300" cy="135828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b="1" dirty="0"/>
              <a:t>Программы</a:t>
            </a:r>
          </a:p>
          <a:p>
            <a:r>
              <a:rPr lang="ru-RU" b="1" dirty="0"/>
              <a:t>социальной </a:t>
            </a:r>
          </a:p>
          <a:p>
            <a:r>
              <a:rPr lang="ru-RU" b="1" dirty="0"/>
              <a:t>поддержки</a:t>
            </a:r>
          </a:p>
        </p:txBody>
      </p:sp>
      <p:sp>
        <p:nvSpPr>
          <p:cNvPr id="18" name="Двойная стрелка вверх/вниз 17"/>
          <p:cNvSpPr/>
          <p:nvPr/>
        </p:nvSpPr>
        <p:spPr>
          <a:xfrm>
            <a:off x="1115616" y="2420888"/>
            <a:ext cx="477767" cy="15121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верх/вниз 18"/>
          <p:cNvSpPr/>
          <p:nvPr/>
        </p:nvSpPr>
        <p:spPr>
          <a:xfrm>
            <a:off x="3347864" y="2348880"/>
            <a:ext cx="477767" cy="15121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верх/вниз 19"/>
          <p:cNvSpPr/>
          <p:nvPr/>
        </p:nvSpPr>
        <p:spPr>
          <a:xfrm>
            <a:off x="5580112" y="2420888"/>
            <a:ext cx="477767" cy="15121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верх/вниз 20"/>
          <p:cNvSpPr/>
          <p:nvPr/>
        </p:nvSpPr>
        <p:spPr>
          <a:xfrm>
            <a:off x="7668344" y="2348880"/>
            <a:ext cx="477767" cy="15121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Реабилитация </a:t>
            </a:r>
            <a:r>
              <a:rPr lang="ru-RU" dirty="0" smtClean="0"/>
              <a:t>зависимых от ПАВ  не может быть исключительно медицинской, практически на всех этапах реабилитационного процесса присутствует социальный компонент. 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 smtClean="0"/>
              <a:t>ольшинство </a:t>
            </a:r>
            <a:r>
              <a:rPr lang="ru-RU" dirty="0" smtClean="0"/>
              <a:t>специализированных реабилитационных программ для зависимых пациентов являются программами медико-социальной реабилитации и могут с успехом реализовываться как организациями здравоохранения, так и общественными организациями с привлечением медицинских работников.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информации Управления </a:t>
            </a:r>
            <a:r>
              <a:rPr lang="ru-RU" dirty="0" smtClean="0"/>
              <a:t>по наркотикам и преступности Организации Объединенных </a:t>
            </a:r>
            <a:r>
              <a:rPr lang="ru-RU" dirty="0" smtClean="0"/>
              <a:t>Наций</a:t>
            </a:r>
          </a:p>
          <a:p>
            <a:pPr indent="19050">
              <a:buNone/>
            </a:pPr>
            <a:r>
              <a:rPr lang="ru-RU" dirty="0" smtClean="0"/>
              <a:t>в США 58% всех реабилитационных центров работают на базе некоммерческих организаций, оказывая соответствующую помощь 53% пациентов.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457200" y="1412776"/>
            <a:ext cx="4038600" cy="4713387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2000" b="1" dirty="0" smtClean="0"/>
              <a:t>225 коек для </a:t>
            </a:r>
            <a:r>
              <a:rPr lang="ru-RU" sz="2000" b="1" dirty="0" smtClean="0"/>
              <a:t>реабилитации пациентов </a:t>
            </a:r>
            <a:r>
              <a:rPr lang="ru-RU" sz="2000" b="1" dirty="0" smtClean="0"/>
              <a:t>наркологического </a:t>
            </a:r>
            <a:r>
              <a:rPr lang="ru-RU" sz="2000" b="1" dirty="0" smtClean="0"/>
              <a:t>профиля</a:t>
            </a:r>
          </a:p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2000" b="1" dirty="0" smtClean="0"/>
              <a:t>реабилитационные программы на базе государственных организаций </a:t>
            </a:r>
            <a:r>
              <a:rPr lang="ru-RU" sz="2000" b="1" dirty="0" smtClean="0"/>
              <a:t>здравоохранения:</a:t>
            </a:r>
          </a:p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2000" b="1" dirty="0" smtClean="0"/>
              <a:t>  </a:t>
            </a:r>
            <a:r>
              <a:rPr lang="ru-RU" sz="2000" b="1" dirty="0" smtClean="0"/>
              <a:t>«Радуга» на базе Минского городского наркологического </a:t>
            </a:r>
            <a:r>
              <a:rPr lang="ru-RU" sz="2000" b="1" dirty="0" smtClean="0"/>
              <a:t>диспансера; </a:t>
            </a:r>
          </a:p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2000" b="1" dirty="0" smtClean="0"/>
              <a:t> </a:t>
            </a:r>
            <a:r>
              <a:rPr lang="ru-RU" sz="2000" b="1" dirty="0" smtClean="0"/>
              <a:t>«Исток» на базе Минского областного клинического центра «Психиатрия-наркология</a:t>
            </a:r>
            <a:r>
              <a:rPr lang="ru-RU" sz="2000" b="1" dirty="0" smtClean="0"/>
              <a:t>»;</a:t>
            </a:r>
          </a:p>
          <a:p>
            <a:pPr marL="806450" indent="19050"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2000" b="1" dirty="0" smtClean="0"/>
              <a:t> </a:t>
            </a:r>
            <a:r>
              <a:rPr lang="ru-RU" sz="2000" b="1" dirty="0" smtClean="0"/>
              <a:t>на базе Гродненского областного клинического центра «Психиатрия-наркология</a:t>
            </a:r>
            <a:r>
              <a:rPr lang="ru-RU" sz="2000" b="1" dirty="0" smtClean="0"/>
              <a:t>»; </a:t>
            </a:r>
          </a:p>
          <a:p>
            <a:pPr marL="806450" indent="19050"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2000" b="1" dirty="0" smtClean="0"/>
              <a:t>«</a:t>
            </a:r>
            <a:r>
              <a:rPr lang="ru-RU" sz="2000" b="1" dirty="0" smtClean="0"/>
              <a:t>Ковчег» в РНПЦ психического </a:t>
            </a:r>
            <a:r>
              <a:rPr lang="ru-RU" sz="2000" b="1" dirty="0" smtClean="0"/>
              <a:t>здоровья</a:t>
            </a:r>
          </a:p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endParaRPr lang="ru-RU" sz="2000" dirty="0">
              <a:solidFill>
                <a:srgbClr val="504436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sz="half" idx="2"/>
          </p:nvPr>
        </p:nvSpPr>
        <p:spPr bwMode="auto">
          <a:xfrm>
            <a:off x="4644008" y="1772816"/>
            <a:ext cx="4038600" cy="3993307"/>
          </a:xfrm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rgbClr val="006699"/>
              </a:buClr>
              <a:buFont typeface="Wingdings" pitchFamily="2" charset="2"/>
              <a:buChar char="§"/>
              <a:defRPr/>
            </a:pPr>
            <a:r>
              <a:rPr lang="ru-RU" dirty="0" smtClean="0"/>
              <a:t>44 общественные </a:t>
            </a:r>
            <a:r>
              <a:rPr lang="ru-RU" dirty="0" smtClean="0"/>
              <a:t>организации, религиозные </a:t>
            </a:r>
            <a:r>
              <a:rPr lang="ru-RU" dirty="0" smtClean="0"/>
              <a:t>объединения, благотворительные организации и </a:t>
            </a:r>
            <a:r>
              <a:rPr lang="ru-RU" dirty="0" smtClean="0"/>
              <a:t>фонды</a:t>
            </a:r>
          </a:p>
          <a:p>
            <a:pPr>
              <a:lnSpc>
                <a:spcPct val="90000"/>
              </a:lnSpc>
              <a:buClr>
                <a:srgbClr val="006699"/>
              </a:buClr>
              <a:buNone/>
              <a:defRPr/>
            </a:pPr>
            <a:r>
              <a:rPr lang="ru-RU" dirty="0" smtClean="0"/>
              <a:t> </a:t>
            </a:r>
            <a:endParaRPr kumimoji="0" lang="ru-RU" dirty="0">
              <a:solidFill>
                <a:srgbClr val="50443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260648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Государство</a:t>
            </a:r>
            <a:endParaRPr lang="ru-RU" sz="4000" b="1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195736" y="908720"/>
            <a:ext cx="477767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572000" y="116632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Негосударственный</a:t>
            </a:r>
          </a:p>
          <a:p>
            <a:pPr algn="ctr"/>
            <a:r>
              <a:rPr lang="ru-RU" sz="3600" b="1" dirty="0" smtClean="0"/>
              <a:t>сектор</a:t>
            </a:r>
            <a:endParaRPr lang="ru-RU" sz="3600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6516216" y="1196752"/>
            <a:ext cx="477767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6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625752"/>
            <a:ext cx="154766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3625" y="4653136"/>
            <a:ext cx="1730375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79532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Потенциальные риски </a:t>
            </a:r>
            <a:r>
              <a:rPr lang="ru-RU" sz="2800" b="1" dirty="0" smtClean="0">
                <a:solidFill>
                  <a:schemeClr val="tx2"/>
                </a:solidFill>
              </a:rPr>
              <a:t>развертывания </a:t>
            </a:r>
            <a:r>
              <a:rPr lang="ru-RU" sz="2800" b="1" dirty="0" smtClean="0">
                <a:solidFill>
                  <a:schemeClr val="tx2"/>
                </a:solidFill>
              </a:rPr>
              <a:t>реабилитационных программ на </a:t>
            </a:r>
            <a:r>
              <a:rPr lang="ru-RU" sz="2800" b="1" dirty="0" smtClean="0">
                <a:solidFill>
                  <a:schemeClr val="tx2"/>
                </a:solidFill>
              </a:rPr>
              <a:t>базе некоммерческих </a:t>
            </a:r>
            <a:r>
              <a:rPr lang="ru-RU" sz="2800" b="1" dirty="0" smtClean="0">
                <a:solidFill>
                  <a:schemeClr val="tx2"/>
                </a:solidFill>
              </a:rPr>
              <a:t>организаций  (</a:t>
            </a:r>
            <a:r>
              <a:rPr lang="en-US" sz="2800" b="1" dirty="0" err="1" smtClean="0">
                <a:solidFill>
                  <a:schemeClr val="tx2"/>
                </a:solidFill>
              </a:rPr>
              <a:t>McLellan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</a:rPr>
              <a:t>et al.,</a:t>
            </a:r>
            <a:r>
              <a:rPr lang="ru-RU" sz="2800" b="1" dirty="0" smtClean="0">
                <a:solidFill>
                  <a:schemeClr val="tx2"/>
                </a:solidFill>
              </a:rPr>
              <a:t> 2002)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ресурсы общественных организаций ограничены, не выработаны единые методики </a:t>
            </a:r>
            <a:r>
              <a:rPr lang="ru-RU" dirty="0" smtClean="0"/>
              <a:t>реабилитации,</a:t>
            </a:r>
            <a:endParaRPr lang="en-US" dirty="0" smtClean="0"/>
          </a:p>
          <a:p>
            <a:r>
              <a:rPr lang="ru-RU" dirty="0" smtClean="0"/>
              <a:t>в недостаточной степени </a:t>
            </a:r>
            <a:r>
              <a:rPr lang="ru-RU" dirty="0" smtClean="0"/>
              <a:t>организовано сотрудничество </a:t>
            </a:r>
            <a:r>
              <a:rPr lang="ru-RU" dirty="0" smtClean="0"/>
              <a:t>с учреждениями </a:t>
            </a:r>
            <a:r>
              <a:rPr lang="ru-RU" dirty="0" smtClean="0"/>
              <a:t>здравоохранения,</a:t>
            </a:r>
          </a:p>
          <a:p>
            <a:r>
              <a:rPr lang="ru-RU" dirty="0" smtClean="0"/>
              <a:t>недостаточно </a:t>
            </a:r>
            <a:r>
              <a:rPr lang="ru-RU" dirty="0" smtClean="0"/>
              <a:t>эффективная система </a:t>
            </a:r>
            <a:r>
              <a:rPr lang="ru-RU" dirty="0" smtClean="0"/>
              <a:t>учета количества и качества оказанных услуг и анализа их эффективности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Социальное партнерство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9050">
              <a:buNone/>
            </a:pPr>
            <a:r>
              <a:rPr lang="ru-RU" dirty="0" smtClean="0"/>
              <a:t>система </a:t>
            </a:r>
            <a:r>
              <a:rPr lang="ru-RU" dirty="0" smtClean="0"/>
              <a:t>взаимоотношений негосударственных, некоммерческих </a:t>
            </a:r>
            <a:r>
              <a:rPr lang="ru-RU" dirty="0" smtClean="0"/>
              <a:t>организаций с </a:t>
            </a:r>
            <a:r>
              <a:rPr lang="ru-RU" dirty="0" smtClean="0"/>
              <a:t>органами государственной власти и местного самоуправления, направленная на разрешение актуальных социальных проблем на основе социального взаимодействия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Российская Федерация</a:t>
            </a:r>
            <a:br>
              <a:rPr lang="ru-RU" dirty="0" smtClean="0"/>
            </a:br>
            <a:r>
              <a:rPr lang="ru-RU" sz="2200" dirty="0" smtClean="0"/>
              <a:t>(</a:t>
            </a:r>
            <a:r>
              <a:rPr lang="ru-RU" sz="2200" dirty="0" err="1" smtClean="0"/>
              <a:t>Д.Д.Невирко</a:t>
            </a:r>
            <a:r>
              <a:rPr lang="ru-RU" sz="2200" dirty="0" smtClean="0"/>
              <a:t>, Е.А.Федорова, 2016)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Формирование Национальной системы комплексной </a:t>
            </a:r>
            <a:r>
              <a:rPr lang="ru-RU" sz="2000" dirty="0" err="1" smtClean="0"/>
              <a:t>реабилитациии</a:t>
            </a:r>
            <a:r>
              <a:rPr lang="ru-RU" sz="2000" dirty="0" smtClean="0"/>
              <a:t> </a:t>
            </a:r>
            <a:r>
              <a:rPr lang="ru-RU" sz="2000" dirty="0" err="1" smtClean="0"/>
              <a:t>ресоциализации</a:t>
            </a:r>
            <a:r>
              <a:rPr lang="ru-RU" sz="2000" dirty="0" smtClean="0"/>
              <a:t>  лиц, потребляющих наркотические средства и психотропные вещества</a:t>
            </a:r>
          </a:p>
          <a:p>
            <a:r>
              <a:rPr lang="ru-RU" sz="2000" dirty="0" smtClean="0"/>
              <a:t>Вовлечение в реабилитацию и </a:t>
            </a:r>
            <a:r>
              <a:rPr lang="ru-RU" sz="2000" dirty="0" err="1" smtClean="0"/>
              <a:t>ресоциализацию</a:t>
            </a:r>
            <a:r>
              <a:rPr lang="ru-RU" sz="2000" dirty="0" smtClean="0"/>
              <a:t> наркозависимых НГО, оказывающих некоммерческие услуги</a:t>
            </a:r>
          </a:p>
          <a:p>
            <a:r>
              <a:rPr lang="ru-RU" sz="2000" dirty="0" smtClean="0"/>
              <a:t>Сертификация некоммерческих организаций, осуществляющих деятельность в сфере социальной реабилитации</a:t>
            </a:r>
          </a:p>
          <a:p>
            <a:r>
              <a:rPr lang="ru-RU" sz="2000" dirty="0" smtClean="0"/>
              <a:t>Создание региональных ассоциаций реабилитационных центров</a:t>
            </a:r>
          </a:p>
          <a:p>
            <a:r>
              <a:rPr lang="ru-RU" sz="2000" dirty="0" smtClean="0"/>
              <a:t>Формирование реестров НГО, занимающихся вопросами комплексной реабилитации и </a:t>
            </a:r>
            <a:r>
              <a:rPr lang="ru-RU" sz="2000" dirty="0" err="1" smtClean="0"/>
              <a:t>ресоциализации</a:t>
            </a:r>
            <a:endParaRPr lang="ru-RU" sz="2000" dirty="0" smtClean="0"/>
          </a:p>
          <a:p>
            <a:r>
              <a:rPr lang="ru-RU" sz="2000" dirty="0" smtClean="0"/>
              <a:t>Целевое субсидирование  таких НГО на конкурсной основе</a:t>
            </a:r>
          </a:p>
          <a:p>
            <a:r>
              <a:rPr lang="ru-RU" sz="2000" dirty="0" smtClean="0"/>
              <a:t>Предоставление земельных участков для создания реабилитационных центров</a:t>
            </a:r>
          </a:p>
          <a:p>
            <a:r>
              <a:rPr lang="ru-RU" sz="2000" dirty="0" smtClean="0"/>
              <a:t>Формирование  Министерством социальной политики государственного заказа на комплексную реабилитацию </a:t>
            </a:r>
            <a:r>
              <a:rPr lang="ru-RU" sz="2000" dirty="0" smtClean="0"/>
              <a:t>и </a:t>
            </a:r>
            <a:r>
              <a:rPr lang="ru-RU" sz="2000" dirty="0" err="1" smtClean="0"/>
              <a:t>ресоциализацию</a:t>
            </a:r>
            <a:r>
              <a:rPr lang="ru-RU" sz="2000" dirty="0" smtClean="0"/>
              <a:t> 	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Институт </a:t>
            </a:r>
            <a:r>
              <a:rPr lang="ru-RU" dirty="0" smtClean="0"/>
              <a:t>социального партнерства государственных и негосударственных организаций в области социальной реабилитации лиц, зависимых от ПАВ, требует дальнейшего развития. </a:t>
            </a:r>
            <a:endParaRPr lang="ru-RU" dirty="0" smtClean="0"/>
          </a:p>
          <a:p>
            <a:r>
              <a:rPr lang="ru-RU" dirty="0" smtClean="0"/>
              <a:t>Одним </a:t>
            </a:r>
            <a:r>
              <a:rPr lang="ru-RU" dirty="0" smtClean="0"/>
              <a:t>из первых шагов для этого может быть углубленный анализ имеющихся возможностей и потенциала общественных и коммерческих организаций, вовлеченных в реабилитационный процесс.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44675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C00C3F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Социальное партнерство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Проблема развития института социального партнерства в последние годы получила особую актуальность, </a:t>
            </a:r>
            <a:endParaRPr lang="ru-RU" dirty="0" smtClean="0"/>
          </a:p>
          <a:p>
            <a:pPr indent="19050">
              <a:buNone/>
            </a:pPr>
            <a:r>
              <a:rPr lang="ru-RU" dirty="0" smtClean="0"/>
              <a:t>так </a:t>
            </a:r>
            <a:r>
              <a:rPr lang="ru-RU" dirty="0" smtClean="0"/>
              <a:t>как усилилось внимание государства к социальной защите и поддержке граждан, попавших в трудную жизненную ситуацию.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Социальное партнерство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Международная практика показывает, что в решении проблем социальной сферы значительную роль играет сотрудничество </a:t>
            </a:r>
            <a:r>
              <a:rPr lang="ru-RU" dirty="0" smtClean="0"/>
              <a:t>трех </a:t>
            </a:r>
            <a:r>
              <a:rPr lang="ru-RU" dirty="0" smtClean="0"/>
              <a:t>секторов: </a:t>
            </a:r>
            <a:endParaRPr lang="ru-RU" dirty="0" smtClean="0"/>
          </a:p>
          <a:p>
            <a:pPr indent="19050">
              <a:buNone/>
            </a:pPr>
            <a:r>
              <a:rPr lang="ru-RU" dirty="0" smtClean="0"/>
              <a:t>государственного</a:t>
            </a:r>
            <a:r>
              <a:rPr lang="ru-RU" dirty="0" smtClean="0"/>
              <a:t>, </a:t>
            </a:r>
            <a:endParaRPr lang="ru-RU" dirty="0" smtClean="0"/>
          </a:p>
          <a:p>
            <a:pPr indent="19050">
              <a:buNone/>
            </a:pPr>
            <a:r>
              <a:rPr lang="ru-RU" dirty="0" smtClean="0"/>
              <a:t>коммерческого, </a:t>
            </a:r>
          </a:p>
          <a:p>
            <a:pPr indent="19050">
              <a:buNone/>
            </a:pPr>
            <a:r>
              <a:rPr lang="ru-RU" dirty="0" smtClean="0"/>
              <a:t>негосударственного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Таким </a:t>
            </a:r>
            <a:r>
              <a:rPr lang="ru-RU" dirty="0" smtClean="0"/>
              <a:t>образом, можно говорить о межсекторном социальном </a:t>
            </a:r>
            <a:r>
              <a:rPr lang="ru-RU" dirty="0" smtClean="0"/>
              <a:t>партнерстве </a:t>
            </a:r>
            <a:r>
              <a:rPr lang="ru-RU" dirty="0" smtClean="0"/>
              <a:t>при решении социальных проблем, обеспечивающем положительный эффект от «сложения» ресурсов.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467544" y="404664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6699"/>
                </a:solidFill>
              </a:rPr>
              <a:t>ГОСУДАРСТВЕННО-ЧАСТНОЕ ПАРТНЕРСТВО - это:</a:t>
            </a:r>
            <a:r>
              <a:rPr lang="ru-RU" sz="3200" b="1" dirty="0">
                <a:solidFill>
                  <a:srgbClr val="336699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52120" y="22768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6" name="Picture 12" descr="2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916832"/>
            <a:ext cx="4052888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0" y="1773238"/>
            <a:ext cx="439261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528638" lvl="1" indent="-285750" algn="just">
              <a:buClr>
                <a:srgbClr val="006699"/>
              </a:buCl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504436"/>
                </a:solidFill>
              </a:rPr>
              <a:t>к</a:t>
            </a:r>
            <a:r>
              <a:rPr kumimoji="0" lang="ru-RU" sz="2400" dirty="0" smtClean="0">
                <a:solidFill>
                  <a:srgbClr val="504436"/>
                </a:solidFill>
              </a:rPr>
              <a:t>огда </a:t>
            </a:r>
            <a:r>
              <a:rPr kumimoji="0" lang="ru-RU" sz="2400" dirty="0" smtClean="0">
                <a:solidFill>
                  <a:srgbClr val="504436"/>
                </a:solidFill>
              </a:rPr>
              <a:t>негосударственная структура и </a:t>
            </a:r>
            <a:r>
              <a:rPr kumimoji="0" lang="ru-RU" sz="2400" dirty="0">
                <a:solidFill>
                  <a:srgbClr val="504436"/>
                </a:solidFill>
              </a:rPr>
              <a:t>государство имеют общую </a:t>
            </a:r>
            <a:r>
              <a:rPr kumimoji="0" lang="ru-RU" sz="2400" dirty="0" smtClean="0">
                <a:solidFill>
                  <a:srgbClr val="504436"/>
                </a:solidFill>
              </a:rPr>
              <a:t>цель, </a:t>
            </a:r>
            <a:r>
              <a:rPr kumimoji="0" lang="ru-RU" sz="2400" dirty="0">
                <a:solidFill>
                  <a:srgbClr val="504436"/>
                </a:solidFill>
              </a:rPr>
              <a:t>в которой их интересы сходятся</a:t>
            </a:r>
          </a:p>
          <a:p>
            <a:pPr marL="528638" lvl="1" indent="-285750" algn="just">
              <a:buClr>
                <a:srgbClr val="006699"/>
              </a:buClr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504436"/>
                </a:solidFill>
              </a:rPr>
              <a:t>к</a:t>
            </a:r>
            <a:r>
              <a:rPr kumimoji="0" lang="ru-RU" sz="2400" dirty="0" smtClean="0">
                <a:solidFill>
                  <a:srgbClr val="504436"/>
                </a:solidFill>
              </a:rPr>
              <a:t>огда </a:t>
            </a:r>
            <a:r>
              <a:rPr kumimoji="0" lang="ru-RU" sz="2400" dirty="0" smtClean="0">
                <a:solidFill>
                  <a:srgbClr val="504436"/>
                </a:solidFill>
              </a:rPr>
              <a:t>негосударственная структура по </a:t>
            </a:r>
            <a:r>
              <a:rPr kumimoji="0" lang="ru-RU" sz="2400" dirty="0">
                <a:solidFill>
                  <a:srgbClr val="504436"/>
                </a:solidFill>
              </a:rPr>
              <a:t>заказу государства реализует нужные и важные для общества проекты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sz="half" idx="1"/>
          </p:nvPr>
        </p:nvSpPr>
        <p:spPr bwMode="auto"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1600" dirty="0">
                <a:solidFill>
                  <a:srgbClr val="504436"/>
                </a:solidFill>
              </a:rPr>
              <a:t>  </a:t>
            </a:r>
            <a:r>
              <a:rPr lang="ru-RU" sz="2000" dirty="0" smtClean="0">
                <a:solidFill>
                  <a:srgbClr val="504436"/>
                </a:solidFill>
              </a:rPr>
              <a:t>Обязано </a:t>
            </a:r>
            <a:r>
              <a:rPr lang="ru-RU" sz="2000" dirty="0">
                <a:solidFill>
                  <a:srgbClr val="504436"/>
                </a:solidFill>
              </a:rPr>
              <a:t>оказывать (обеспечивать оказание) </a:t>
            </a:r>
            <a:r>
              <a:rPr lang="ru-RU" sz="2000" dirty="0" smtClean="0">
                <a:solidFill>
                  <a:srgbClr val="504436"/>
                </a:solidFill>
              </a:rPr>
              <a:t>услуг </a:t>
            </a:r>
            <a:r>
              <a:rPr lang="ru-RU" sz="2000" dirty="0">
                <a:solidFill>
                  <a:srgbClr val="504436"/>
                </a:solidFill>
              </a:rPr>
              <a:t>населению</a:t>
            </a:r>
          </a:p>
          <a:p>
            <a:pPr marL="342900" indent="-342900" algn="ctr">
              <a:lnSpc>
                <a:spcPct val="90000"/>
              </a:lnSpc>
              <a:buClr>
                <a:srgbClr val="006699"/>
              </a:buClr>
              <a:buFont typeface="Wingdings" pitchFamily="2" charset="2"/>
              <a:buChar char="§"/>
              <a:defRPr/>
            </a:pPr>
            <a:endParaRPr lang="ru-RU" sz="1600" dirty="0">
              <a:solidFill>
                <a:srgbClr val="504436"/>
              </a:solidFill>
            </a:endParaRPr>
          </a:p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2000" dirty="0" smtClean="0">
                <a:solidFill>
                  <a:srgbClr val="504436"/>
                </a:solidFill>
              </a:rPr>
              <a:t>Хочет </a:t>
            </a:r>
            <a:r>
              <a:rPr lang="ru-RU" sz="2000" dirty="0">
                <a:solidFill>
                  <a:srgbClr val="504436"/>
                </a:solidFill>
              </a:rPr>
              <a:t>оказывать более эффективно, качественно, большему числу потребителей</a:t>
            </a:r>
          </a:p>
          <a:p>
            <a:pPr marL="342900" indent="-342900" algn="ctr">
              <a:lnSpc>
                <a:spcPct val="90000"/>
              </a:lnSpc>
              <a:buClr>
                <a:srgbClr val="006699"/>
              </a:buClr>
              <a:buFont typeface="Wingdings" pitchFamily="2" charset="2"/>
              <a:buChar char="§"/>
              <a:defRPr/>
            </a:pPr>
            <a:endParaRPr lang="ru-RU" sz="1600" dirty="0">
              <a:solidFill>
                <a:srgbClr val="504436"/>
              </a:solidFill>
            </a:endParaRPr>
          </a:p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2000" dirty="0">
                <a:solidFill>
                  <a:srgbClr val="504436"/>
                </a:solidFill>
              </a:rPr>
              <a:t>Н</a:t>
            </a:r>
            <a:r>
              <a:rPr lang="ru-RU" sz="2000" dirty="0" smtClean="0">
                <a:solidFill>
                  <a:srgbClr val="504436"/>
                </a:solidFill>
              </a:rPr>
              <a:t>о </a:t>
            </a:r>
            <a:r>
              <a:rPr lang="ru-RU" sz="2000" dirty="0">
                <a:solidFill>
                  <a:srgbClr val="504436"/>
                </a:solidFill>
              </a:rPr>
              <a:t>ограничено в необходимых ресурсах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sz="half" idx="2"/>
          </p:nvPr>
        </p:nvSpPr>
        <p:spPr bwMode="auto">
          <a:prstGeom prst="rect">
            <a:avLst/>
          </a:prstGeom>
          <a:noFill/>
          <a:ln w="254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kumimoji="0" lang="ru-RU" sz="2000" dirty="0" smtClean="0">
                <a:solidFill>
                  <a:srgbClr val="504436"/>
                </a:solidFill>
              </a:rPr>
              <a:t>Заинтересована  </a:t>
            </a:r>
            <a:r>
              <a:rPr kumimoji="0" lang="ru-RU" sz="2000" dirty="0">
                <a:solidFill>
                  <a:srgbClr val="504436"/>
                </a:solidFill>
              </a:rPr>
              <a:t>оказывать услуги населению и государству;</a:t>
            </a:r>
          </a:p>
          <a:p>
            <a:pPr marL="342900" indent="-342900">
              <a:lnSpc>
                <a:spcPct val="90000"/>
              </a:lnSpc>
              <a:buClr>
                <a:srgbClr val="006699"/>
              </a:buClr>
              <a:buFont typeface="Wingdings" pitchFamily="2" charset="2"/>
              <a:buChar char="§"/>
              <a:defRPr/>
            </a:pPr>
            <a:endParaRPr kumimoji="0" lang="ru-RU" sz="1600" dirty="0">
              <a:solidFill>
                <a:srgbClr val="504436"/>
              </a:solidFill>
            </a:endParaRPr>
          </a:p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lang="ru-RU" sz="2000" dirty="0" smtClean="0">
                <a:solidFill>
                  <a:srgbClr val="504436"/>
                </a:solidFill>
              </a:rPr>
              <a:t>М</a:t>
            </a:r>
            <a:r>
              <a:rPr kumimoji="0" lang="ru-RU" sz="2000" dirty="0" smtClean="0">
                <a:solidFill>
                  <a:srgbClr val="504436"/>
                </a:solidFill>
              </a:rPr>
              <a:t>ожет </a:t>
            </a:r>
            <a:r>
              <a:rPr kumimoji="0" lang="ru-RU" sz="2000" dirty="0">
                <a:solidFill>
                  <a:srgbClr val="504436"/>
                </a:solidFill>
              </a:rPr>
              <a:t>более эффективно и качественно оказывать услуги</a:t>
            </a:r>
          </a:p>
          <a:p>
            <a:pPr marL="342900" indent="-342900">
              <a:lnSpc>
                <a:spcPct val="90000"/>
              </a:lnSpc>
              <a:buClr>
                <a:srgbClr val="006699"/>
              </a:buClr>
              <a:buFont typeface="Wingdings" pitchFamily="2" charset="2"/>
              <a:buChar char="§"/>
              <a:defRPr/>
            </a:pPr>
            <a:endParaRPr kumimoji="0" lang="ru-RU" sz="1600" dirty="0">
              <a:solidFill>
                <a:srgbClr val="504436"/>
              </a:solidFill>
            </a:endParaRPr>
          </a:p>
          <a:p>
            <a:pPr algn="ctr">
              <a:lnSpc>
                <a:spcPct val="90000"/>
              </a:lnSpc>
              <a:buClr>
                <a:srgbClr val="006699"/>
              </a:buClr>
              <a:defRPr/>
            </a:pPr>
            <a:r>
              <a:rPr kumimoji="0" lang="ru-RU" sz="2000" dirty="0" smtClean="0">
                <a:solidFill>
                  <a:srgbClr val="504436"/>
                </a:solidFill>
              </a:rPr>
              <a:t>Имеет/может </a:t>
            </a:r>
            <a:r>
              <a:rPr kumimoji="0" lang="ru-RU" sz="2000" dirty="0">
                <a:solidFill>
                  <a:srgbClr val="504436"/>
                </a:solidFill>
              </a:rPr>
              <a:t>привлечь необходимые ресурсы</a:t>
            </a:r>
          </a:p>
          <a:p>
            <a:pPr marL="342900" indent="-342900">
              <a:lnSpc>
                <a:spcPct val="90000"/>
              </a:lnSpc>
              <a:buClr>
                <a:srgbClr val="006699"/>
              </a:buClr>
              <a:buFont typeface="Wingdings" pitchFamily="2" charset="2"/>
              <a:buChar char="§"/>
              <a:defRPr/>
            </a:pPr>
            <a:endParaRPr kumimoji="0" lang="ru-RU" sz="1600" dirty="0">
              <a:solidFill>
                <a:srgbClr val="50443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260648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Государство</a:t>
            </a:r>
            <a:endParaRPr lang="ru-RU" sz="4000" b="1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195736" y="1124744"/>
            <a:ext cx="477767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076056" y="116632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Негосударственная </a:t>
            </a:r>
            <a:r>
              <a:rPr lang="ru-RU" sz="2800" b="1" dirty="0" smtClean="0"/>
              <a:t> организация</a:t>
            </a:r>
            <a:endParaRPr lang="ru-RU" sz="2800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6516216" y="1052736"/>
            <a:ext cx="477767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6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25752"/>
            <a:ext cx="1730375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3625" y="4653136"/>
            <a:ext cx="1730375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6840760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/>
              <a:t>ЗАКОН РЕСПУБЛИКИ БЕЛАРУСЬ</a:t>
            </a:r>
          </a:p>
          <a:p>
            <a:pPr>
              <a:buNone/>
            </a:pPr>
            <a:r>
              <a:rPr lang="ru-RU" b="1" dirty="0"/>
              <a:t>30 декабря 2015 г. N 345-З</a:t>
            </a:r>
          </a:p>
          <a:p>
            <a:pPr indent="-71438">
              <a:buNone/>
            </a:pPr>
            <a:r>
              <a:rPr lang="ru-RU" b="1" dirty="0" smtClean="0"/>
              <a:t>«</a:t>
            </a:r>
            <a:r>
              <a:rPr lang="ru-RU" b="1" dirty="0" smtClean="0"/>
              <a:t>О </a:t>
            </a:r>
            <a:r>
              <a:rPr lang="ru-RU" b="1" dirty="0"/>
              <a:t>ГОСУДАРСТВЕННО-ЧАСТНОМ </a:t>
            </a:r>
            <a:r>
              <a:rPr lang="ru-RU" b="1" dirty="0" smtClean="0"/>
              <a:t>ПАРТНЕРСТВЕ»</a:t>
            </a:r>
            <a:endParaRPr lang="ru-RU" b="1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i="1" dirty="0"/>
              <a:t>Принят Палатой </a:t>
            </a:r>
            <a:r>
              <a:rPr lang="ru-RU" i="1" dirty="0" smtClean="0"/>
              <a:t>представителей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/>
              <a:t>10 декабря 2015 года</a:t>
            </a:r>
          </a:p>
          <a:p>
            <a:pPr>
              <a:buNone/>
            </a:pPr>
            <a:r>
              <a:rPr lang="ru-RU" i="1" dirty="0"/>
              <a:t>Одобрен Советом Республики 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18 </a:t>
            </a:r>
            <a:r>
              <a:rPr lang="ru-RU" i="1" dirty="0"/>
              <a:t>декабря 2015 года</a:t>
            </a:r>
          </a:p>
          <a:p>
            <a:endParaRPr lang="ru-RU" dirty="0"/>
          </a:p>
        </p:txBody>
      </p:sp>
      <p:pic>
        <p:nvPicPr>
          <p:cNvPr id="4" name="Picture 2" descr="Безымянный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19528" y="2132856"/>
            <a:ext cx="272447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Государственно-частное партнерст</a:t>
            </a:r>
            <a:r>
              <a:rPr lang="ru-RU" b="1" dirty="0" smtClean="0">
                <a:solidFill>
                  <a:schemeClr val="tx2"/>
                </a:solidFill>
              </a:rPr>
              <a:t>во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юридически оформленное на определенный срок </a:t>
            </a:r>
            <a:r>
              <a:rPr lang="ru-RU" b="1" dirty="0" smtClean="0"/>
              <a:t>взаимовыгодное сотрудничество государственного и частного партнеров</a:t>
            </a:r>
            <a:r>
              <a:rPr lang="ru-RU" dirty="0" smtClean="0"/>
              <a:t> в целях объединения ресурсов и распределения рисков, отвечающее целям, задачам и принципам, определенным настоящим Законом, осуществляемое в форме соглашения о государственно-частном партнерстве</a:t>
            </a:r>
            <a:endParaRPr lang="ru-RU" dirty="0"/>
          </a:p>
        </p:txBody>
      </p:sp>
      <p:pic>
        <p:nvPicPr>
          <p:cNvPr id="4" name="Picture 2" descr="Безымянный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3212976"/>
            <a:ext cx="272447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Цели </a:t>
            </a:r>
            <a:r>
              <a:rPr lang="ru-RU" b="1" i="1" dirty="0" smtClean="0">
                <a:solidFill>
                  <a:schemeClr val="tx2"/>
                </a:solidFill>
              </a:rPr>
              <a:t>государственно-частного партнерства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779096" cy="4525963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концентрация </a:t>
            </a:r>
            <a:r>
              <a:rPr lang="ru-RU" i="1" dirty="0" smtClean="0"/>
              <a:t>материальных, финансовых, интеллектуальных, научно-технических и иных ресурсов, обеспечение баланса интересов и рисков, привлечение средств из внебюджетных источников для реализации проектов, планов и программ по развитию объектов инфраструктуры.</a:t>
            </a:r>
          </a:p>
          <a:p>
            <a:endParaRPr lang="ru-RU" dirty="0"/>
          </a:p>
        </p:txBody>
      </p:sp>
      <p:pic>
        <p:nvPicPr>
          <p:cNvPr id="4" name="Picture 2" descr="Безымянный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3068960"/>
            <a:ext cx="272447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1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1060</Words>
  <Application>Microsoft Office PowerPoint</Application>
  <PresentationFormat>Экран (4:3)</PresentationFormat>
  <Paragraphs>179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СОЦИАЛЬНОЕ ПАРТНЕРСТВО ГОСУДАРСТВЕННЫХ И НЕГОСУДАРСТВЕННЫХ организаций В ОБЛАСТИ РЕАБИЛИТАЦИИ ЛИЦ С ЗАВИСИМОСТЬЮ ОТ ПСИХОАКТИВНЫХ ВЕЩЕСТВ </vt:lpstr>
      <vt:lpstr>Социальное партнерство</vt:lpstr>
      <vt:lpstr>Социальное партнерство</vt:lpstr>
      <vt:lpstr>Социальное партнерство</vt:lpstr>
      <vt:lpstr>ГОСУДАРСТВЕННО-ЧАСТНОЕ ПАРТНЕРСТВО - это: </vt:lpstr>
      <vt:lpstr>Слайд 6</vt:lpstr>
      <vt:lpstr>Слайд 7</vt:lpstr>
      <vt:lpstr>Государственно-частное партнерство</vt:lpstr>
      <vt:lpstr>Цели государственно-частного партнерства</vt:lpstr>
      <vt:lpstr>Основные задачи государственно-частного партнерства  </vt:lpstr>
      <vt:lpstr>Принципы государственно-частного партнерства </vt:lpstr>
      <vt:lpstr> КЛЮЧЕВЫЕ СФЕРЫ ПРИМЕНЕНИЯ ГЧП </vt:lpstr>
      <vt:lpstr>Комплексная реабилитация лиц, страдающих зависимостью от психоактивных веществ</vt:lpstr>
      <vt:lpstr>Концепция социальной реабилитации</vt:lpstr>
      <vt:lpstr>Слайд 15</vt:lpstr>
      <vt:lpstr>Слайд 16</vt:lpstr>
      <vt:lpstr>Слайд 17</vt:lpstr>
      <vt:lpstr>Слайд 18</vt:lpstr>
      <vt:lpstr>Потенциальные риски развертывания реабилитационных программ на базе некоммерческих организаций  (McLellan et al., 2002)</vt:lpstr>
      <vt:lpstr> Российская Федерация (Д.Д.Невирко, Е.А.Федорова, 2016)</vt:lpstr>
      <vt:lpstr>Слайд 21</vt:lpstr>
      <vt:lpstr>Спасибо за внимание!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ГОСУДАРСТВЕННО-ЧАСТНОЕ ПАРТНЕРСТВО - это: </dc:title>
  <dc:creator>1</dc:creator>
  <cp:lastModifiedBy>1</cp:lastModifiedBy>
  <cp:revision>16</cp:revision>
  <dcterms:created xsi:type="dcterms:W3CDTF">2016-06-06T13:29:08Z</dcterms:created>
  <dcterms:modified xsi:type="dcterms:W3CDTF">2016-06-06T16:05:25Z</dcterms:modified>
</cp:coreProperties>
</file>