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</p:sldMasterIdLst>
  <p:notesMasterIdLst>
    <p:notesMasterId r:id="rId24"/>
  </p:notesMasterIdLst>
  <p:handoutMasterIdLst>
    <p:handoutMasterId r:id="rId25"/>
  </p:handoutMasterIdLst>
  <p:sldIdLst>
    <p:sldId id="1637" r:id="rId5"/>
    <p:sldId id="1636" r:id="rId6"/>
    <p:sldId id="498" r:id="rId7"/>
    <p:sldId id="1652" r:id="rId8"/>
    <p:sldId id="449" r:id="rId9"/>
    <p:sldId id="1653" r:id="rId10"/>
    <p:sldId id="1659" r:id="rId11"/>
    <p:sldId id="1648" r:id="rId12"/>
    <p:sldId id="1655" r:id="rId13"/>
    <p:sldId id="1641" r:id="rId14"/>
    <p:sldId id="1642" r:id="rId15"/>
    <p:sldId id="1643" r:id="rId16"/>
    <p:sldId id="499" r:id="rId17"/>
    <p:sldId id="1660" r:id="rId18"/>
    <p:sldId id="1654" r:id="rId19"/>
    <p:sldId id="1656" r:id="rId20"/>
    <p:sldId id="268" r:id="rId21"/>
    <p:sldId id="1639" r:id="rId22"/>
    <p:sldId id="259" r:id="rId23"/>
  </p:sldIdLst>
  <p:sldSz cx="9144000" cy="6858000" type="screen4x3"/>
  <p:notesSz cx="6858000" cy="9144000"/>
  <p:embeddedFontLst>
    <p:embeddedFont>
      <p:font typeface="Ebrima" pitchFamily="2" charset="0"/>
      <p:regular r:id="rId26"/>
      <p:bold r:id="rId27"/>
    </p:embeddedFont>
    <p:embeddedFont>
      <p:font typeface="SimSun" pitchFamily="2" charset="-122"/>
      <p:regular r:id="rId28"/>
    </p:embeddedFont>
    <p:embeddedFont>
      <p:font typeface="ＭＳ Ｐゴシック" pitchFamily="34" charset="-128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2CC"/>
    <a:srgbClr val="F4EBE6"/>
    <a:srgbClr val="D2AF9C"/>
    <a:srgbClr val="BC886A"/>
    <a:srgbClr val="A56039"/>
    <a:srgbClr val="8F3807"/>
    <a:srgbClr val="761302"/>
    <a:srgbClr val="EAF2ED"/>
    <a:srgbClr val="ACCBB9"/>
    <a:srgbClr val="82B195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1" autoAdjust="0"/>
    <p:restoredTop sz="79221" autoAdjust="0"/>
  </p:normalViewPr>
  <p:slideViewPr>
    <p:cSldViewPr snapToGrid="0">
      <p:cViewPr varScale="1">
        <p:scale>
          <a:sx n="78" d="100"/>
          <a:sy n="78" d="100"/>
        </p:scale>
        <p:origin x="-90" y="-21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1"/>
          <c:order val="0"/>
          <c:tx>
            <c:strRef>
              <c:f>Sheet1!$C$3</c:f>
              <c:strCache>
                <c:ptCount val="1"/>
                <c:pt idx="0">
                  <c:v>Депрессивные расстройства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Sheet1!$D$3:$F$3</c:f>
              <c:numCache>
                <c:formatCode>0.0</c:formatCode>
                <c:ptCount val="3"/>
                <c:pt idx="0">
                  <c:v>38.172006891800002</c:v>
                </c:pt>
                <c:pt idx="1">
                  <c:v>40.263224664900001</c:v>
                </c:pt>
                <c:pt idx="2">
                  <c:v>44.340753520900002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12-45DA-AF41-F1D76E12729B}"/>
            </c:ext>
          </c:extLst>
        </c:ser>
        <c:ser>
          <c:idx val="2"/>
          <c:order val="1"/>
          <c:tx>
            <c:strRef>
              <c:f>Sheet1!$C$4</c:f>
              <c:strCache>
                <c:ptCount val="1"/>
                <c:pt idx="0">
                  <c:v>Тревожные расстройства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Sheet1!$D$4:$F$4</c:f>
              <c:numCache>
                <c:formatCode>0.0</c:formatCode>
                <c:ptCount val="3"/>
                <c:pt idx="0">
                  <c:v>33.632028993300004</c:v>
                </c:pt>
                <c:pt idx="1">
                  <c:v>35.248711244500015</c:v>
                </c:pt>
                <c:pt idx="2">
                  <c:v>37.32923682860001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12-45DA-AF41-F1D76E12729B}"/>
            </c:ext>
          </c:extLst>
        </c:ser>
        <c:ser>
          <c:idx val="3"/>
          <c:order val="2"/>
          <c:tx>
            <c:strRef>
              <c:f>Sheet1!$C$5</c:f>
              <c:strCache>
                <c:ptCount val="1"/>
                <c:pt idx="0">
                  <c:v>Другие психические расстройства</c:v>
                </c:pt>
              </c:strCache>
            </c:strRef>
          </c:tx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Sheet1!$D$5:$F$5</c:f>
              <c:numCache>
                <c:formatCode>0.0</c:formatCode>
                <c:ptCount val="3"/>
                <c:pt idx="0">
                  <c:v>15.104034138200001</c:v>
                </c:pt>
                <c:pt idx="1">
                  <c:v>16.011784813400006</c:v>
                </c:pt>
                <c:pt idx="2">
                  <c:v>18.326158051100006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12-45DA-AF41-F1D76E12729B}"/>
            </c:ext>
          </c:extLst>
        </c:ser>
        <c:ser>
          <c:idx val="4"/>
          <c:order val="3"/>
          <c:tx>
            <c:strRef>
              <c:f>Sheet1!$C$6</c:f>
              <c:strCache>
                <c:ptCount val="1"/>
                <c:pt idx="0">
                  <c:v>Расстройства, связанные с употр. алкоголя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accent5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Sheet1!$D$6:$F$6</c:f>
              <c:numCache>
                <c:formatCode>0.0</c:formatCode>
                <c:ptCount val="3"/>
                <c:pt idx="0">
                  <c:v>12.555543533700003</c:v>
                </c:pt>
                <c:pt idx="1">
                  <c:v>14.779773203</c:v>
                </c:pt>
                <c:pt idx="2">
                  <c:v>13.7010943501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12-45DA-AF41-F1D76E12729B}"/>
            </c:ext>
          </c:extLst>
        </c:ser>
        <c:ser>
          <c:idx val="5"/>
          <c:order val="4"/>
          <c:tx>
            <c:strRef>
              <c:f>Sheet1!$C$7</c:f>
              <c:strCache>
                <c:ptCount val="1"/>
                <c:pt idx="0">
                  <c:v>Нарушения психологического развития</c:v>
                </c:pt>
              </c:strCache>
            </c:strRef>
          </c:tx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Sheet1!$D$7:$F$7</c:f>
              <c:numCache>
                <c:formatCode>0.0</c:formatCode>
                <c:ptCount val="3"/>
                <c:pt idx="0">
                  <c:v>7.3334790879099998</c:v>
                </c:pt>
                <c:pt idx="1">
                  <c:v>7.5310922106100016</c:v>
                </c:pt>
                <c:pt idx="2">
                  <c:v>7.7828811739100008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12-45DA-AF41-F1D76E12729B}"/>
            </c:ext>
          </c:extLst>
        </c:ser>
        <c:ser>
          <c:idx val="6"/>
          <c:order val="5"/>
          <c:tx>
            <c:strRef>
              <c:f>Sheet1!$C$8</c:f>
              <c:strCache>
                <c:ptCount val="1"/>
                <c:pt idx="0">
                  <c:v>Р-ва связ.  с упот. психиактивных в-ств</c:v>
                </c:pt>
              </c:strCache>
            </c:strRef>
          </c:tx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Sheet1!$D$8:$F$8</c:f>
              <c:numCache>
                <c:formatCode>0.0</c:formatCode>
                <c:ptCount val="3"/>
                <c:pt idx="0">
                  <c:v>6.2391906197899996</c:v>
                </c:pt>
                <c:pt idx="1">
                  <c:v>6.6454240505699991</c:v>
                </c:pt>
                <c:pt idx="2">
                  <c:v>7.6808397273999995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12-45DA-AF41-F1D76E12729B}"/>
            </c:ext>
          </c:extLst>
        </c:ser>
        <c:ser>
          <c:idx val="7"/>
          <c:order val="6"/>
          <c:tx>
            <c:strRef>
              <c:f>Sheet1!$C$9</c:f>
              <c:strCache>
                <c:ptCount val="1"/>
                <c:pt idx="0">
                  <c:v>Расстройства аутистич. Спектра</c:v>
                </c:pt>
              </c:strCache>
            </c:strRef>
          </c:tx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Sheet1!$D$9:$F$9</c:f>
              <c:numCache>
                <c:formatCode>0.0</c:formatCode>
                <c:ptCount val="3"/>
                <c:pt idx="0">
                  <c:v>6.7708922665199989</c:v>
                </c:pt>
                <c:pt idx="1">
                  <c:v>6.9265442839500002</c:v>
                </c:pt>
                <c:pt idx="2">
                  <c:v>7.2865663774599989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812-45DA-AF41-F1D76E12729B}"/>
            </c:ext>
          </c:extLst>
        </c:ser>
        <c:ser>
          <c:idx val="8"/>
          <c:order val="7"/>
          <c:tx>
            <c:strRef>
              <c:f>Sheet1!$C$10</c:f>
              <c:strCache>
                <c:ptCount val="1"/>
                <c:pt idx="0">
                  <c:v>Биполярное расстройство</c:v>
                </c:pt>
              </c:strCache>
            </c:strRef>
          </c:tx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Sheet1!$D$10:$F$10</c:f>
              <c:numCache>
                <c:formatCode>0.0</c:formatCode>
                <c:ptCount val="3"/>
                <c:pt idx="0">
                  <c:v>5.7422484212700011</c:v>
                </c:pt>
                <c:pt idx="1">
                  <c:v>6.0074839823399984</c:v>
                </c:pt>
                <c:pt idx="2">
                  <c:v>6.4520484048100011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812-45DA-AF41-F1D76E12729B}"/>
            </c:ext>
          </c:extLst>
        </c:ser>
        <c:ser>
          <c:idx val="9"/>
          <c:order val="8"/>
          <c:tx>
            <c:strRef>
              <c:f>Sheet1!$C$11</c:f>
              <c:strCache>
                <c:ptCount val="1"/>
                <c:pt idx="0">
                  <c:v>СДВГ</c:v>
                </c:pt>
              </c:strCache>
            </c:strRef>
          </c:tx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Sheet1!$D$11:$F$11</c:f>
              <c:numCache>
                <c:formatCode>0.0</c:formatCode>
                <c:ptCount val="3"/>
                <c:pt idx="0">
                  <c:v>6.0956887843600009</c:v>
                </c:pt>
                <c:pt idx="1">
                  <c:v>5.9185068876799987</c:v>
                </c:pt>
                <c:pt idx="2">
                  <c:v>5.4377714607300014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12-45DA-AF41-F1D76E12729B}"/>
            </c:ext>
          </c:extLst>
        </c:ser>
        <c:ser>
          <c:idx val="10"/>
          <c:order val="9"/>
          <c:tx>
            <c:strRef>
              <c:f>Sheet1!$C$12</c:f>
              <c:strCache>
                <c:ptCount val="1"/>
                <c:pt idx="0">
                  <c:v>Расстройство поведения</c:v>
                </c:pt>
              </c:strCache>
            </c:strRef>
          </c:tx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Sheet1!$D$12:$F$12</c:f>
              <c:numCache>
                <c:formatCode>0.0</c:formatCode>
                <c:ptCount val="3"/>
                <c:pt idx="0">
                  <c:v>5.6624475194599979</c:v>
                </c:pt>
                <c:pt idx="1">
                  <c:v>5.5922633854900008</c:v>
                </c:pt>
                <c:pt idx="2">
                  <c:v>4.53299858995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812-45DA-AF41-F1D76E12729B}"/>
            </c:ext>
          </c:extLst>
        </c:ser>
        <c:ser>
          <c:idx val="11"/>
          <c:order val="10"/>
          <c:tx>
            <c:strRef>
              <c:f>Sheet1!$C$13</c:f>
              <c:strCache>
                <c:ptCount val="1"/>
                <c:pt idx="0">
                  <c:v>Шизофрения</c:v>
                </c:pt>
              </c:strCache>
            </c:strRef>
          </c:tx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Sheet1!$D$13:$F$13</c:f>
              <c:numCache>
                <c:formatCode>0.0</c:formatCode>
                <c:ptCount val="3"/>
                <c:pt idx="0">
                  <c:v>2.2478944688300007</c:v>
                </c:pt>
                <c:pt idx="1">
                  <c:v>2.3888022267899998</c:v>
                </c:pt>
                <c:pt idx="2">
                  <c:v>2.7224749732599998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812-45DA-AF41-F1D76E12729B}"/>
            </c:ext>
          </c:extLst>
        </c:ser>
        <c:ser>
          <c:idx val="12"/>
          <c:order val="11"/>
          <c:tx>
            <c:strRef>
              <c:f>Sheet1!$C$14</c:f>
              <c:strCache>
                <c:ptCount val="1"/>
                <c:pt idx="0">
                  <c:v>Расстройства питания</c:v>
                </c:pt>
              </c:strCache>
            </c:strRef>
          </c:tx>
          <c:cat>
            <c:numRef>
              <c:f>Sheet1!$D$2:$F$2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Sheet1!$D$14:$F$14</c:f>
              <c:numCache>
                <c:formatCode>0.0</c:formatCode>
                <c:ptCount val="3"/>
                <c:pt idx="0">
                  <c:v>1.16059948065</c:v>
                </c:pt>
                <c:pt idx="1">
                  <c:v>1.1966317380599998</c:v>
                </c:pt>
                <c:pt idx="2">
                  <c:v>1.3384225282000002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812-45DA-AF41-F1D76E12729B}"/>
            </c:ext>
          </c:extLst>
        </c:ser>
        <c:dLbls/>
        <c:overlap val="100"/>
        <c:axId val="89680512"/>
        <c:axId val="89698688"/>
      </c:barChart>
      <c:catAx>
        <c:axId val="89680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89698688"/>
        <c:crosses val="autoZero"/>
        <c:auto val="1"/>
        <c:lblAlgn val="ctr"/>
        <c:lblOffset val="100"/>
      </c:catAx>
      <c:valAx>
        <c:axId val="89698688"/>
        <c:scaling>
          <c:orientation val="minMax"/>
          <c:max val="160"/>
        </c:scaling>
        <c:axPos val="l"/>
        <c:numFmt formatCode="0" sourceLinked="0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8968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60322077146266"/>
          <c:y val="1.8032953706064808E-2"/>
          <c:w val="0.27042885489954677"/>
          <c:h val="0.94872960745510893"/>
        </c:manualLayout>
      </c:layout>
      <c:txPr>
        <a:bodyPr/>
        <a:lstStyle/>
        <a:p>
          <a:pPr>
            <a:defRPr sz="1200" i="1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18271150481189857"/>
          <c:y val="0.12426415448068998"/>
          <c:w val="0.77105249343832027"/>
          <c:h val="0.8158007592800901"/>
        </c:manualLayout>
      </c:layout>
      <c:barChart>
        <c:barDir val="bar"/>
        <c:grouping val="clustered"/>
        <c:ser>
          <c:idx val="0"/>
          <c:order val="0"/>
          <c:tx>
            <c:strRef>
              <c:f>Sheet1!$G$17</c:f>
              <c:strCache>
                <c:ptCount val="1"/>
                <c:pt idx="0">
                  <c:v>Contact coverage</c:v>
                </c:pt>
              </c:strCache>
            </c:strRef>
          </c:tx>
          <c:cat>
            <c:strRef>
              <c:f>Sheet1!$E$18:$E$27</c:f>
              <c:strCache>
                <c:ptCount val="10"/>
                <c:pt idx="0">
                  <c:v>Spain</c:v>
                </c:pt>
                <c:pt idx="1">
                  <c:v>Portugal</c:v>
                </c:pt>
                <c:pt idx="2">
                  <c:v>Belgium</c:v>
                </c:pt>
                <c:pt idx="3">
                  <c:v>Netherlands</c:v>
                </c:pt>
                <c:pt idx="4">
                  <c:v>Germany</c:v>
                </c:pt>
                <c:pt idx="5">
                  <c:v>France</c:v>
                </c:pt>
                <c:pt idx="6">
                  <c:v>Israel</c:v>
                </c:pt>
                <c:pt idx="7">
                  <c:v>Italy</c:v>
                </c:pt>
                <c:pt idx="8">
                  <c:v>Bulgaria</c:v>
                </c:pt>
                <c:pt idx="9">
                  <c:v>Romania</c:v>
                </c:pt>
              </c:strCache>
            </c:strRef>
          </c:cat>
          <c:val>
            <c:numRef>
              <c:f>Sheet1!$G$18:$G$27</c:f>
              <c:numCache>
                <c:formatCode>General</c:formatCode>
                <c:ptCount val="10"/>
                <c:pt idx="0">
                  <c:v>0.58989000000000014</c:v>
                </c:pt>
                <c:pt idx="1">
                  <c:v>0.57748199999999994</c:v>
                </c:pt>
                <c:pt idx="2">
                  <c:v>0.52859899999999982</c:v>
                </c:pt>
                <c:pt idx="3">
                  <c:v>0.50019999999999998</c:v>
                </c:pt>
                <c:pt idx="4">
                  <c:v>0.47571000000000002</c:v>
                </c:pt>
                <c:pt idx="5">
                  <c:v>0.4714350000000001</c:v>
                </c:pt>
                <c:pt idx="6">
                  <c:v>0.39150000000000007</c:v>
                </c:pt>
                <c:pt idx="7">
                  <c:v>0.38440500000000005</c:v>
                </c:pt>
                <c:pt idx="8">
                  <c:v>0.32093100000000002</c:v>
                </c:pt>
                <c:pt idx="9">
                  <c:v>0.21491400000000002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27-43AB-913A-548AD74146BE}"/>
            </c:ext>
          </c:extLst>
        </c:ser>
        <c:ser>
          <c:idx val="1"/>
          <c:order val="1"/>
          <c:tx>
            <c:strRef>
              <c:f>Sheet1!$H$17</c:f>
              <c:strCache>
                <c:ptCount val="1"/>
                <c:pt idx="0">
                  <c:v>Effective coverage</c:v>
                </c:pt>
              </c:strCache>
            </c:strRef>
          </c:tx>
          <c:cat>
            <c:strRef>
              <c:f>Sheet1!$E$18:$E$27</c:f>
              <c:strCache>
                <c:ptCount val="10"/>
                <c:pt idx="0">
                  <c:v>Spain</c:v>
                </c:pt>
                <c:pt idx="1">
                  <c:v>Portugal</c:v>
                </c:pt>
                <c:pt idx="2">
                  <c:v>Belgium</c:v>
                </c:pt>
                <c:pt idx="3">
                  <c:v>Netherlands</c:v>
                </c:pt>
                <c:pt idx="4">
                  <c:v>Germany</c:v>
                </c:pt>
                <c:pt idx="5">
                  <c:v>France</c:v>
                </c:pt>
                <c:pt idx="6">
                  <c:v>Israel</c:v>
                </c:pt>
                <c:pt idx="7">
                  <c:v>Italy</c:v>
                </c:pt>
                <c:pt idx="8">
                  <c:v>Bulgaria</c:v>
                </c:pt>
                <c:pt idx="9">
                  <c:v>Romania</c:v>
                </c:pt>
              </c:strCache>
            </c:strRef>
          </c:cat>
          <c:val>
            <c:numRef>
              <c:f>Sheet1!$H$18:$H$27</c:f>
              <c:numCache>
                <c:formatCode>General</c:formatCode>
                <c:ptCount val="10"/>
                <c:pt idx="0">
                  <c:v>0.27200000000000002</c:v>
                </c:pt>
                <c:pt idx="1">
                  <c:v>0.18800000000000003</c:v>
                </c:pt>
                <c:pt idx="2">
                  <c:v>0.29500000000000004</c:v>
                </c:pt>
                <c:pt idx="3">
                  <c:v>0.33100000000000007</c:v>
                </c:pt>
                <c:pt idx="4">
                  <c:v>0.31600000000000006</c:v>
                </c:pt>
                <c:pt idx="5">
                  <c:v>0.23</c:v>
                </c:pt>
                <c:pt idx="6">
                  <c:v>0.15800000000000003</c:v>
                </c:pt>
                <c:pt idx="7">
                  <c:v>0.16700000000000004</c:v>
                </c:pt>
                <c:pt idx="8">
                  <c:v>6.7000000000000018E-2</c:v>
                </c:pt>
                <c:pt idx="9">
                  <c:v>0.13500000000000001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27-43AB-913A-548AD74146BE}"/>
            </c:ext>
          </c:extLst>
        </c:ser>
        <c:dLbls/>
        <c:gapWidth val="75"/>
        <c:axId val="179693824"/>
        <c:axId val="136135808"/>
      </c:barChart>
      <c:catAx>
        <c:axId val="179693824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6135808"/>
        <c:crosses val="autoZero"/>
        <c:auto val="1"/>
        <c:lblAlgn val="ctr"/>
        <c:lblOffset val="100"/>
      </c:catAx>
      <c:valAx>
        <c:axId val="136135808"/>
        <c:scaling>
          <c:orientation val="minMax"/>
        </c:scaling>
        <c:axPos val="t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9693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5728652668416454"/>
          <c:y val="0.72181094550681169"/>
          <c:w val="0.29098228346456712"/>
          <c:h val="0.21866524496937886"/>
        </c:manualLayout>
      </c:layout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2760973105585543E-2"/>
          <c:y val="5.7161094855137588E-2"/>
          <c:w val="0.94139128282599505"/>
          <c:h val="0.87225439092120483"/>
        </c:manualLayout>
      </c:layout>
      <c:barChart>
        <c:barDir val="col"/>
        <c:grouping val="stacked"/>
        <c:ser>
          <c:idx val="0"/>
          <c:order val="0"/>
          <c:tx>
            <c:strRef>
              <c:f>Tabelle2!$C$15</c:f>
              <c:strCache>
                <c:ptCount val="1"/>
                <c:pt idx="0">
                  <c:v>Psychiatrists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Tabelle2!$B$17:$B$20</c:f>
              <c:strCache>
                <c:ptCount val="4"/>
                <c:pt idx="0">
                  <c:v>NIS</c:v>
                </c:pt>
                <c:pt idx="1">
                  <c:v>SEE</c:v>
                </c:pt>
                <c:pt idx="2">
                  <c:v>EU (post 2004)</c:v>
                </c:pt>
                <c:pt idx="3">
                  <c:v>EU (pre 2004)</c:v>
                </c:pt>
              </c:strCache>
            </c:strRef>
          </c:cat>
          <c:val>
            <c:numRef>
              <c:f>Tabelle2!$C$17:$C$20</c:f>
              <c:numCache>
                <c:formatCode>###0.00</c:formatCode>
                <c:ptCount val="4"/>
                <c:pt idx="0">
                  <c:v>3.8396270076621133</c:v>
                </c:pt>
                <c:pt idx="1">
                  <c:v>8.1548356423346444</c:v>
                </c:pt>
                <c:pt idx="2">
                  <c:v>12.363536639166369</c:v>
                </c:pt>
                <c:pt idx="3">
                  <c:v>20.056803987264281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4-4CDB-B675-3727D6DC84D4}"/>
            </c:ext>
          </c:extLst>
        </c:ser>
        <c:ser>
          <c:idx val="1"/>
          <c:order val="1"/>
          <c:tx>
            <c:strRef>
              <c:f>Tabelle2!$D$15</c:f>
              <c:strCache>
                <c:ptCount val="1"/>
                <c:pt idx="0">
                  <c:v>Other specialist doctors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Tabelle2!$B$17:$B$20</c:f>
              <c:strCache>
                <c:ptCount val="4"/>
                <c:pt idx="0">
                  <c:v>NIS</c:v>
                </c:pt>
                <c:pt idx="1">
                  <c:v>SEE</c:v>
                </c:pt>
                <c:pt idx="2">
                  <c:v>EU (post 2004)</c:v>
                </c:pt>
                <c:pt idx="3">
                  <c:v>EU (pre 2004)</c:v>
                </c:pt>
              </c:strCache>
            </c:strRef>
          </c:cat>
          <c:val>
            <c:numRef>
              <c:f>Tabelle2!$D$17:$D$20</c:f>
              <c:numCache>
                <c:formatCode>####.00</c:formatCode>
                <c:ptCount val="4"/>
                <c:pt idx="0" formatCode="###0.00">
                  <c:v>1.131318671900444</c:v>
                </c:pt>
                <c:pt idx="1">
                  <c:v>0.45587309794425779</c:v>
                </c:pt>
                <c:pt idx="2" formatCode="###0.00">
                  <c:v>1.9949898559229613</c:v>
                </c:pt>
                <c:pt idx="3" formatCode="###0.00">
                  <c:v>3.1865200015237942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A4-4CDB-B675-3727D6DC84D4}"/>
            </c:ext>
          </c:extLst>
        </c:ser>
        <c:ser>
          <c:idx val="2"/>
          <c:order val="2"/>
          <c:tx>
            <c:strRef>
              <c:f>Tabelle2!$E$15</c:f>
              <c:strCache>
                <c:ptCount val="1"/>
                <c:pt idx="0">
                  <c:v>Nurses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Tabelle2!$B$17:$B$20</c:f>
              <c:strCache>
                <c:ptCount val="4"/>
                <c:pt idx="0">
                  <c:v>NIS</c:v>
                </c:pt>
                <c:pt idx="1">
                  <c:v>SEE</c:v>
                </c:pt>
                <c:pt idx="2">
                  <c:v>EU (post 2004)</c:v>
                </c:pt>
                <c:pt idx="3">
                  <c:v>EU (pre 2004)</c:v>
                </c:pt>
              </c:strCache>
            </c:strRef>
          </c:cat>
          <c:val>
            <c:numRef>
              <c:f>Tabelle2!$E$17:$E$20</c:f>
              <c:numCache>
                <c:formatCode>###0.00</c:formatCode>
                <c:ptCount val="4"/>
                <c:pt idx="0">
                  <c:v>6.7169334516179076</c:v>
                </c:pt>
                <c:pt idx="1">
                  <c:v>18.508668338410221</c:v>
                </c:pt>
                <c:pt idx="2">
                  <c:v>30.915798066892378</c:v>
                </c:pt>
                <c:pt idx="3">
                  <c:v>51.970406237470279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A4-4CDB-B675-3727D6DC84D4}"/>
            </c:ext>
          </c:extLst>
        </c:ser>
        <c:ser>
          <c:idx val="3"/>
          <c:order val="3"/>
          <c:tx>
            <c:strRef>
              <c:f>Tabelle2!$F$15</c:f>
              <c:strCache>
                <c:ptCount val="1"/>
                <c:pt idx="0">
                  <c:v>Psychologists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Tabelle2!$B$17:$B$20</c:f>
              <c:strCache>
                <c:ptCount val="4"/>
                <c:pt idx="0">
                  <c:v>NIS</c:v>
                </c:pt>
                <c:pt idx="1">
                  <c:v>SEE</c:v>
                </c:pt>
                <c:pt idx="2">
                  <c:v>EU (post 2004)</c:v>
                </c:pt>
                <c:pt idx="3">
                  <c:v>EU (pre 2004)</c:v>
                </c:pt>
              </c:strCache>
            </c:strRef>
          </c:cat>
          <c:val>
            <c:numRef>
              <c:f>Tabelle2!$F$17:$F$20</c:f>
              <c:numCache>
                <c:formatCode>###0.00</c:formatCode>
                <c:ptCount val="4"/>
                <c:pt idx="0">
                  <c:v>1.1645457377418047</c:v>
                </c:pt>
                <c:pt idx="1">
                  <c:v>2.4046461611266827</c:v>
                </c:pt>
                <c:pt idx="2">
                  <c:v>7.8810763120738017</c:v>
                </c:pt>
                <c:pt idx="3">
                  <c:v>51.534831259145029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A4-4CDB-B675-3727D6DC84D4}"/>
            </c:ext>
          </c:extLst>
        </c:ser>
        <c:ser>
          <c:idx val="4"/>
          <c:order val="4"/>
          <c:tx>
            <c:strRef>
              <c:f>Tabelle2!$G$15</c:f>
              <c:strCache>
                <c:ptCount val="1"/>
                <c:pt idx="0">
                  <c:v>Child psychiatrists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Tabelle2!$B$17:$B$20</c:f>
              <c:strCache>
                <c:ptCount val="4"/>
                <c:pt idx="0">
                  <c:v>NIS</c:v>
                </c:pt>
                <c:pt idx="1">
                  <c:v>SEE</c:v>
                </c:pt>
                <c:pt idx="2">
                  <c:v>EU (post 2004)</c:v>
                </c:pt>
                <c:pt idx="3">
                  <c:v>EU (pre 2004)</c:v>
                </c:pt>
              </c:strCache>
            </c:strRef>
          </c:cat>
          <c:val>
            <c:numRef>
              <c:f>Tabelle2!$G$17:$G$20</c:f>
              <c:numCache>
                <c:formatCode>####.00</c:formatCode>
                <c:ptCount val="4"/>
                <c:pt idx="0">
                  <c:v>0.32340269250828335</c:v>
                </c:pt>
                <c:pt idx="1">
                  <c:v>0.37466141393623481</c:v>
                </c:pt>
                <c:pt idx="2">
                  <c:v>0.78586040318572237</c:v>
                </c:pt>
                <c:pt idx="3" formatCode="###0.00">
                  <c:v>2.8406446007483321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A4-4CDB-B675-3727D6DC84D4}"/>
            </c:ext>
          </c:extLst>
        </c:ser>
        <c:ser>
          <c:idx val="5"/>
          <c:order val="5"/>
          <c:tx>
            <c:strRef>
              <c:f>Tabelle2!$H$15</c:f>
              <c:strCache>
                <c:ptCount val="1"/>
                <c:pt idx="0">
                  <c:v>Social workers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Tabelle2!$B$17:$B$20</c:f>
              <c:strCache>
                <c:ptCount val="4"/>
                <c:pt idx="0">
                  <c:v>NIS</c:v>
                </c:pt>
                <c:pt idx="1">
                  <c:v>SEE</c:v>
                </c:pt>
                <c:pt idx="2">
                  <c:v>EU (post 2004)</c:v>
                </c:pt>
                <c:pt idx="3">
                  <c:v>EU (pre 2004)</c:v>
                </c:pt>
              </c:strCache>
            </c:strRef>
          </c:cat>
          <c:val>
            <c:numRef>
              <c:f>Tabelle2!$H$17:$H$20</c:f>
              <c:numCache>
                <c:formatCode>####.00</c:formatCode>
                <c:ptCount val="4"/>
                <c:pt idx="0">
                  <c:v>0.19431704989489623</c:v>
                </c:pt>
                <c:pt idx="1">
                  <c:v>0.78022725790802128</c:v>
                </c:pt>
                <c:pt idx="2" formatCode="###0.00">
                  <c:v>1.0750901425362058</c:v>
                </c:pt>
                <c:pt idx="3" formatCode="###0.00">
                  <c:v>3.1066374831386629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1A4-4CDB-B675-3727D6DC84D4}"/>
            </c:ext>
          </c:extLst>
        </c:ser>
        <c:ser>
          <c:idx val="6"/>
          <c:order val="6"/>
          <c:tx>
            <c:strRef>
              <c:f>Tabelle2!$I$15</c:f>
              <c:strCache>
                <c:ptCount val="1"/>
                <c:pt idx="0">
                  <c:v>Occupational therapists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Tabelle2!$B$17:$B$20</c:f>
              <c:strCache>
                <c:ptCount val="4"/>
                <c:pt idx="0">
                  <c:v>NIS</c:v>
                </c:pt>
                <c:pt idx="1">
                  <c:v>SEE</c:v>
                </c:pt>
                <c:pt idx="2">
                  <c:v>EU (post 2004)</c:v>
                </c:pt>
                <c:pt idx="3">
                  <c:v>EU (pre 2004)</c:v>
                </c:pt>
              </c:strCache>
            </c:strRef>
          </c:cat>
          <c:val>
            <c:numRef>
              <c:f>Tabelle2!$I$17:$I$20</c:f>
              <c:numCache>
                <c:formatCode>####.00</c:formatCode>
                <c:ptCount val="4"/>
                <c:pt idx="0">
                  <c:v>3.4282383996983148E-2</c:v>
                </c:pt>
                <c:pt idx="1">
                  <c:v>0.48092923222533651</c:v>
                </c:pt>
                <c:pt idx="2" formatCode="###0.00">
                  <c:v>2.2089107232298271</c:v>
                </c:pt>
                <c:pt idx="3" formatCode="###0.00">
                  <c:v>2.2189708714053515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A4-4CDB-B675-3727D6DC84D4}"/>
            </c:ext>
          </c:extLst>
        </c:ser>
        <c:ser>
          <c:idx val="7"/>
          <c:order val="7"/>
          <c:tx>
            <c:strRef>
              <c:f>Tabelle2!$J$15</c:f>
              <c:strCache>
                <c:ptCount val="1"/>
                <c:pt idx="0">
                  <c:v>Speech therapists 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Tabelle2!$B$17:$B$20</c:f>
              <c:strCache>
                <c:ptCount val="4"/>
                <c:pt idx="0">
                  <c:v>NIS</c:v>
                </c:pt>
                <c:pt idx="1">
                  <c:v>SEE</c:v>
                </c:pt>
                <c:pt idx="2">
                  <c:v>EU (post 2004)</c:v>
                </c:pt>
                <c:pt idx="3">
                  <c:v>EU (pre 2004)</c:v>
                </c:pt>
              </c:strCache>
            </c:strRef>
          </c:cat>
          <c:val>
            <c:numRef>
              <c:f>Tabelle2!$J$17:$J$20</c:f>
              <c:numCache>
                <c:formatCode>####.00</c:formatCode>
                <c:ptCount val="4"/>
                <c:pt idx="0">
                  <c:v>0.38189063759256697</c:v>
                </c:pt>
                <c:pt idx="1">
                  <c:v>0.18885741265344669</c:v>
                </c:pt>
                <c:pt idx="2">
                  <c:v>0.40288046451039367</c:v>
                </c:pt>
                <c:pt idx="3" formatCode="###0.00">
                  <c:v>8.9086019519520434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1A4-4CDB-B675-3727D6DC84D4}"/>
            </c:ext>
          </c:extLst>
        </c:ser>
        <c:ser>
          <c:idx val="8"/>
          <c:order val="8"/>
          <c:tx>
            <c:strRef>
              <c:f>Tabelle2!$K$15</c:f>
              <c:strCache>
                <c:ptCount val="1"/>
                <c:pt idx="0">
                  <c:v>Other paid mental health workers 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Tabelle2!$B$17:$B$20</c:f>
              <c:strCache>
                <c:ptCount val="4"/>
                <c:pt idx="0">
                  <c:v>NIS</c:v>
                </c:pt>
                <c:pt idx="1">
                  <c:v>SEE</c:v>
                </c:pt>
                <c:pt idx="2">
                  <c:v>EU (post 2004)</c:v>
                </c:pt>
                <c:pt idx="3">
                  <c:v>EU (pre 2004)</c:v>
                </c:pt>
              </c:strCache>
            </c:strRef>
          </c:cat>
          <c:val>
            <c:numRef>
              <c:f>Tabelle2!$K$17:$K$20</c:f>
              <c:numCache>
                <c:formatCode>###0.00</c:formatCode>
                <c:ptCount val="4"/>
                <c:pt idx="0">
                  <c:v>8.9038116660234738</c:v>
                </c:pt>
                <c:pt idx="1">
                  <c:v>2.0900931842626154</c:v>
                </c:pt>
                <c:pt idx="2">
                  <c:v>13.594588465255635</c:v>
                </c:pt>
                <c:pt idx="3">
                  <c:v>35.566684512468832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A4-4CDB-B675-3727D6DC84D4}"/>
            </c:ext>
          </c:extLst>
        </c:ser>
        <c:dLbls/>
        <c:overlap val="100"/>
        <c:axId val="208657024"/>
        <c:axId val="208671104"/>
      </c:barChart>
      <c:catAx>
        <c:axId val="208657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71104"/>
        <c:crosses val="autoZero"/>
        <c:auto val="1"/>
        <c:lblAlgn val="ctr"/>
        <c:lblOffset val="100"/>
      </c:catAx>
      <c:valAx>
        <c:axId val="208671104"/>
        <c:scaling>
          <c:orientation val="minMax"/>
        </c:scaling>
        <c:axPos val="l"/>
        <c:numFmt formatCode="#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5702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87836975523191E-2"/>
          <c:y val="0.13635161876076857"/>
          <c:w val="0.44059331458289042"/>
          <c:h val="0.3437015467697277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62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Накоплена достаточно научно-обоснованных данных о том, что психическое здоровье и благополучие зависят не только от индивидуальных особенностей человека, но и от социальных обстоятельств, в которых оказываются люди, и от окружающей их среды. Эти детерминанты оказывают динамическое воздействие друг на друга и могут как угрожать психическому здоровью, так и выступать в качестве защитного фактора.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CA1B2-A498-2E4B-80D7-63EDB11E5F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40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35EF72-6506-4E2A-84D0-428EE487AE61}" type="datetime3">
              <a:rPr lang="en-GB"/>
              <a:pPr/>
              <a:t>16 December, 2020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2E2B9-7BCF-4B57-ADF2-B19740D7ADA2}" type="slidenum">
              <a:rPr lang="en-GB"/>
              <a:pPr/>
              <a:t>11</a:t>
            </a:fld>
            <a:endParaRPr lang="en-GB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pPr algn="l"/>
            <a:r>
              <a:rPr lang="ru-RU" dirty="0"/>
              <a:t>Роль системы здравоохранения важна, но не самая важная в укреплении и защите псих здоровья населения.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31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CA1B2-A498-2E4B-80D7-63EDB11E5F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21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low- and middle- income countries between 76% and 85% of people with mental health conditions receive no treatment for their condition, despite the evidence that effective interventions can be delivered in any resource context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CA1B2-A498-2E4B-80D7-63EDB11E5F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79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Европейский регион занимает первое место в мире по уровню укомплектованности кадрами: на каждые 100 тыс. жителей приходится 50 работников, включая психиатров, медицинских сестер, социальных работников и логопедов. Это среднее значение, в разных странах этот показатель значительно различается от 180 человек в странах старого Европейского союза до 25 в странах СНГ.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without PHC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664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376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2725" y="1233488"/>
            <a:ext cx="4440238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8164B-0589-482B-9747-693E8739E0E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3614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E9BDD-F89B-4968-936B-898FA21E36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972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54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71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CA1B2-A498-2E4B-80D7-63EDB11E5F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80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28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2725" y="1233488"/>
            <a:ext cx="4440238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Самоубийства – это проблема всех возрастов и стран. Каждые 40 сек в мире происходит самоубийство. 800.000 в год, из них 140000 в нашем регионе. На каждое самоубийство приходиться примерно 20 попыток. Нелеченные депрессии вносят свой вклад в самоубийства.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aseline="0" dirty="0">
              <a:solidFill>
                <a:srgbClr val="484848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8164B-0589-482B-9747-693E8739E0E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751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Представленные данные относятся к до ковидному периоду. Ковид-19 усугубляет проблемы. Во времена ковида гораздо большая часть населения подвежена выраженному стрессу, тревожным и депрессивным расстройствам. Психическое здоровье и благополучие всего общества серьезно пострадали от этого кризиса и являются приоритетами, требующими безотлагательных решений.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10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8164B-0589-482B-9747-693E8739E0E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044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26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CA1B2-A498-2E4B-80D7-63EDB11E5F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1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2"/>
            <a:ext cx="9143999" cy="1655999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17267" y="5841204"/>
            <a:ext cx="1851112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4009C3E-9A09-4E61-A16D-364F8149D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128" y="486157"/>
            <a:ext cx="3166167" cy="11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8D69CF-73BC-4E26-B56A-FEC2ABB77ED4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4CF5BE-F299-4FAE-A98B-F1D03305D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136" y="374904"/>
            <a:ext cx="1974941" cy="694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00378E-FE04-4723-A94A-36726692D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136" y="374904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99262F6C-3198-4C0D-9FD3-A522B66D4040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359999"/>
            <a:ext cx="612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7BA931E1-7FC2-4DBD-9F66-3D1575A3F79C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endParaRPr lang="en-GB" noProof="0" dirty="0"/>
          </a:p>
          <a:p>
            <a:endParaRPr lang="en-GB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0CB591B-F425-40F6-93E9-4E159D733D59}"/>
              </a:ext>
            </a:extLst>
          </p:cNvPr>
          <p:cNvGrpSpPr/>
          <p:nvPr userDrawn="1"/>
        </p:nvGrpSpPr>
        <p:grpSpPr>
          <a:xfrm>
            <a:off x="4572000" y="4624710"/>
            <a:ext cx="4265652" cy="1392274"/>
            <a:chOff x="7850227" y="4624710"/>
            <a:chExt cx="4265652" cy="13922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A368E5E-6F09-4475-A200-D130D3C0B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C5B9E96-22D8-40FC-B26A-A2749A3FA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14" name="Picture 13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xmlns="" id="{EEFD7D5A-DD54-440F-B0AD-398B56359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210CAB31-BCB6-46B2-BDB2-5C29EEA34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378A5283-70F1-4BA2-A15B-82BA342DEA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128" y="486157"/>
            <a:ext cx="3166167" cy="11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84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98F2AE24-6C3D-4363-8DA8-E9E849065A01}" type="datetime1">
              <a:rPr lang="en-US" smtClean="0">
                <a:solidFill>
                  <a:prstClr val="black"/>
                </a:solidFill>
              </a:rPr>
              <a:pPr/>
              <a:t>12/16/2020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999" y="6293648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0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92490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6476048"/>
            <a:ext cx="180593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440855"/>
            <a:ext cx="8408379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3FF1F716-9207-4BE7-A389-A54CAB8A7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128" y="486157"/>
            <a:ext cx="3166167" cy="11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54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F5F25C-B8D8-45F9-9C80-5699EEACB709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0992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FFF000-091D-47C5-9387-17D52AD2CE62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563345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78BF3F-558A-4B3C-B451-D04BA3C54A4A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219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DCD9F9BF-D269-4020-816F-460E917B7A74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46529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0EC954-D5DE-4DD1-907A-F19F26ED4621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0469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539959C5-8A63-4BDF-9345-C80A98690B8E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3307333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FEB9FF11-A344-43C4-823B-F8CC00676CD1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1494562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829A7516-E6F8-4BF1-9169-1AE6A8B4C4E1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3177150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1EE352-73CD-4388-84F2-249FAFD249D6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362289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xfrm>
            <a:off x="359999" y="6580588"/>
            <a:ext cx="592501" cy="18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826542-68AB-4EF5-B2B7-7C8D70871A17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1044744" y="6580588"/>
            <a:ext cx="1698456" cy="180000"/>
          </a:xfrm>
          <a:prstGeom prst="rect">
            <a:avLst/>
          </a:prstGeom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xfrm>
            <a:off x="8562325" y="6580588"/>
            <a:ext cx="217448" cy="180000"/>
          </a:xfrm>
          <a:prstGeom prst="rect">
            <a:avLst/>
          </a:prstGeom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78077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2"/>
            <a:ext cx="9144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B999A-019E-47DF-9626-59D35A5C5D1F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7D32DA-8490-41C1-9A77-7FEBC16F0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136" y="374904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720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322854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F2AE24-6C3D-4363-8DA8-E9E849065A01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60535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74378" y="6476048"/>
            <a:ext cx="1794001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D92A35-2468-41FC-91FD-A9CAE2F7303F}"/>
              </a:ext>
            </a:extLst>
          </p:cNvPr>
          <p:cNvGrpSpPr/>
          <p:nvPr userDrawn="1"/>
        </p:nvGrpSpPr>
        <p:grpSpPr>
          <a:xfrm>
            <a:off x="4572000" y="4624710"/>
            <a:ext cx="4265652" cy="1392274"/>
            <a:chOff x="7850227" y="4624710"/>
            <a:chExt cx="4265652" cy="13922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09E68FB-6C29-4F2B-A110-79B3EF4F9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342050B-0F89-4062-93BB-897F5F5B0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11" name="Picture 10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xmlns="" id="{17A7EAE2-259A-4E20-886E-5CFC33944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2" name="Picture 1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51AEDEBF-8B88-469D-91B7-FA90826C1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DD519ED-7E8B-4A69-8A38-A99BF1F0E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8648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39CDCE64-EE06-4559-BA59-FD6059702EC4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3367639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4"/>
            <a:ext cx="9143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76C4F45-3C3B-4A8F-9DD5-568A3AF649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xmlns="" id="{5FA1BDA8-3960-45F0-B208-DB865D54DA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xmlns="" id="{7E3A9756-68C9-4DB0-B9C9-9E173CECAB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74378" y="6476048"/>
            <a:ext cx="1794001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660D509F-092E-4973-A192-6953E8106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128" y="486157"/>
            <a:ext cx="3166167" cy="11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92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359999"/>
            <a:ext cx="612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1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6" name="Date Placeholder 2">
            <a:extLst>
              <a:ext uri="{FF2B5EF4-FFF2-40B4-BE49-F238E27FC236}">
                <a16:creationId xmlns:a16="http://schemas.microsoft.com/office/drawing/2014/main" xmlns="" id="{A0826337-1382-4F96-84C6-2DCAF90B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F2AE24-6C3D-4363-8DA8-E9E849065A01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xmlns="" id="{35BDD5E9-95F4-4640-A460-D6D28791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xmlns="" id="{83516D81-F8F4-43D7-A5D3-14F35FC6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639897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60000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xmlns="" id="{50C7146D-031A-4CC2-BD18-894E7A8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F2AE24-6C3D-4363-8DA8-E9E849065A01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EEF88FA5-23A9-4821-BC43-BE92A822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57FA7E1C-7D6E-4213-A946-13F3FC0D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535060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1" noProof="0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endParaRPr lang="en-GB" noProof="0" dirty="0"/>
          </a:p>
          <a:p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12421A1-154C-4A63-B886-690104732E8B}"/>
              </a:ext>
            </a:extLst>
          </p:cNvPr>
          <p:cNvGrpSpPr/>
          <p:nvPr userDrawn="1"/>
        </p:nvGrpSpPr>
        <p:grpSpPr>
          <a:xfrm>
            <a:off x="4572000" y="4624710"/>
            <a:ext cx="4265652" cy="1392274"/>
            <a:chOff x="7850227" y="4624710"/>
            <a:chExt cx="4265652" cy="13922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27FB5F2-3823-4150-A8FB-63EC51066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EA92D97-9B7C-489C-8BD2-ADABA9A57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13" name="Picture 12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xmlns="" id="{355A806C-BE13-4380-9E5E-A4BD6828A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8866D0F5-0C1A-4BFC-86E7-5F4FE8BD0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276B98C-53D5-40A6-91F5-9854E084F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xmlns="" id="{FEF6AED3-28E3-40AF-B1BF-F891F9FB22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xmlns="" id="{254EFB6F-665D-4E94-8D27-C066EDF958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74378" y="6476048"/>
            <a:ext cx="1794001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xmlns="" val="753671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16/12/2020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70951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xmlns="" id="{8FDEC26A-164B-483C-A51E-FD2ABB70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F2AE24-6C3D-4363-8DA8-E9E849065A01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EE56F98F-6D45-4174-9FAE-801F80AF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E20F92CD-4B78-4C4B-99B8-D60E3F1F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845555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700"/>
              </a:spcAft>
              <a:defRPr/>
            </a:lvl1pPr>
            <a:lvl2pPr>
              <a:lnSpc>
                <a:spcPct val="110000"/>
              </a:lnSpc>
              <a:spcAft>
                <a:spcPts val="700"/>
              </a:spcAft>
              <a:defRPr/>
            </a:lvl2pPr>
            <a:lvl3pPr>
              <a:lnSpc>
                <a:spcPct val="110000"/>
              </a:lnSpc>
              <a:spcAft>
                <a:spcPts val="700"/>
              </a:spcAft>
              <a:defRPr/>
            </a:lvl3pPr>
            <a:lvl4pPr>
              <a:lnSpc>
                <a:spcPct val="110000"/>
              </a:lnSpc>
              <a:spcAft>
                <a:spcPts val="700"/>
              </a:spcAft>
              <a:defRPr/>
            </a:lvl4pPr>
            <a:lvl5pPr>
              <a:lnSpc>
                <a:spcPct val="110000"/>
              </a:lnSpc>
              <a:spcAft>
                <a:spcPts val="7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3B2F53-1576-4D66-90B8-4186D577FD3C}" type="datetimeFigureOut">
              <a:rPr lang="en-GB"/>
              <a:pPr>
                <a:defRPr/>
              </a:pPr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7E62FB-DB52-4F70-8442-B66095050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5292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3C73F4-77CD-4399-BE4A-9574607E9F5F}" type="datetimeFigureOut">
              <a:rPr lang="en-GB"/>
              <a:pPr>
                <a:defRPr/>
              </a:pPr>
              <a:t>16/12/2020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264564-C5CE-4A9B-BEE5-050D5FC5F0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9538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BAB992-A89B-496C-95EE-67D5A5E83018}" type="datetimeFigureOut">
              <a:rPr lang="en-GB"/>
              <a:pPr>
                <a:defRPr/>
              </a:pPr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16B985-AA48-4A72-8A83-27EC56D44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60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167802BA-8623-48AE-9924-9F5F6790139C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45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035824F7-C870-482C-80C0-AFECF2DA260C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318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BBB6CCEC-3D0A-48BE-9958-590F11C39C0A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27997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414CCF51-8078-42ED-9407-7F055975162E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23795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B5CB8422-2CBD-43EC-AF21-8B33A2ACAA82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/>
          <a:lstStyle/>
          <a:p>
            <a:fld id="{6C135116-9A9A-47DA-A114-676E0C1FD8BF}" type="datetime1">
              <a:rPr lang="en-GB" noProof="0" smtClean="0"/>
              <a:pPr/>
              <a:t>16/12/2020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59999" y="180000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16/12/2020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637BA6-19FE-4988-AC39-EC4EBB2B2665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136" y="374904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  <p:sldLayoutId id="2147483721" r:id="rId16"/>
    <p:sldLayoutId id="2147483662" r:id="rId17"/>
    <p:sldLayoutId id="2147483664" r:id="rId18"/>
    <p:sldLayoutId id="2147483686" r:id="rId19"/>
    <p:sldLayoutId id="2147483687" r:id="rId20"/>
    <p:sldLayoutId id="2147483688" r:id="rId21"/>
    <p:sldLayoutId id="2147483670" r:id="rId22"/>
    <p:sldLayoutId id="2147483690" r:id="rId23"/>
    <p:sldLayoutId id="2147483671" r:id="rId24"/>
    <p:sldLayoutId id="2147483685" r:id="rId25"/>
    <p:sldLayoutId id="2147483676" r:id="rId26"/>
    <p:sldLayoutId id="2147483725" r:id="rId27"/>
    <p:sldLayoutId id="2147483666" r:id="rId28"/>
    <p:sldLayoutId id="2147483684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821" userDrawn="1">
          <p15:clr>
            <a:srgbClr val="F26B43"/>
          </p15:clr>
        </p15:guide>
        <p15:guide id="7" pos="29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cambridge.org/core/journals/the-british-journal-of-psychiatry/article/disability-and-treatment-of-specific-mental-and-physical-disorders-across-the-world/84546ECF0422282EFB55DE6689187D67" TargetMode="Externa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ocs/default-source/primary-health-care-conference/mental-health.pdf?sfvrsn=8c4621d2_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www.who.int/mental_health/policy/services/3_MHintoPHC_Infosheet.pdf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5" Type="http://schemas.openxmlformats.org/officeDocument/2006/relationships/hyperlink" Target="https://www.euro.who.int/__data/assets/pdf_file/0009/396765/EMH-Atlas-6.pdf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.who.int/en/health-topics/noncommunicable-diseases/mental-health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in a forest&#10;&#10;Description generated with very high confidence">
            <a:extLst>
              <a:ext uri="{FF2B5EF4-FFF2-40B4-BE49-F238E27FC236}">
                <a16:creationId xmlns:a16="http://schemas.microsoft.com/office/drawing/2014/main" xmlns="" id="{22CCE441-3079-4718-8D35-4F377369920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" y="4663440"/>
            <a:ext cx="9143999" cy="158285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/>
              <a:t>Охрана психического здоровья</a:t>
            </a:r>
            <a:r>
              <a:rPr lang="en-US" dirty="0"/>
              <a:t> </a:t>
            </a:r>
            <a:r>
              <a:rPr lang="ru-RU" dirty="0"/>
              <a:t>– это задача всего сообщества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7504" y="5599028"/>
            <a:ext cx="9049634" cy="49465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+mj-lt"/>
              </a:rPr>
              <a:t>Др. Елена Шевкун, специалист флагманской программы по охране психического здоровья, ЕРБ ВОЗ </a:t>
            </a:r>
            <a:endParaRPr lang="en-GB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347921" y="6442016"/>
            <a:ext cx="1796079" cy="24765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8131" y="6356162"/>
            <a:ext cx="8408379" cy="288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16 </a:t>
            </a:r>
            <a:r>
              <a:rPr lang="ru-RU" dirty="0"/>
              <a:t>декабря 2020</a:t>
            </a:r>
            <a:endParaRPr lang="en-GB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CEAEAA3-29FC-4266-8956-D8E160761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7900" y="501838"/>
            <a:ext cx="30861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60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151" y="466164"/>
            <a:ext cx="7476637" cy="860610"/>
          </a:xfrm>
        </p:spPr>
        <p:txBody>
          <a:bodyPr>
            <a:noAutofit/>
          </a:bodyPr>
          <a:lstStyle/>
          <a:p>
            <a:r>
              <a:rPr lang="ru-RU" b="0" dirty="0"/>
              <a:t>Риски, защитные факторы и вмешательства на протяжении всей жизни</a:t>
            </a:r>
            <a:endParaRPr lang="en-US" b="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2" y="1326774"/>
            <a:ext cx="9036496" cy="55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1" y="6362975"/>
            <a:ext cx="1872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latin typeface="+mj-lt"/>
              </a:rPr>
              <a:t>Источник</a:t>
            </a:r>
            <a:r>
              <a:rPr lang="en-GB" sz="1200" i="1" dirty="0">
                <a:latin typeface="+mj-lt"/>
              </a:rPr>
              <a:t>: </a:t>
            </a:r>
            <a:r>
              <a:rPr lang="ru-RU" sz="1200" i="1" dirty="0">
                <a:latin typeface="+mj-lt"/>
              </a:rPr>
              <a:t>ВОЗ </a:t>
            </a:r>
            <a:r>
              <a:rPr lang="en-GB" sz="1200" i="1" dirty="0">
                <a:latin typeface="+mj-lt"/>
              </a:rPr>
              <a:t>(2018)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09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60" y="232475"/>
            <a:ext cx="6785113" cy="903909"/>
          </a:xfrm>
        </p:spPr>
        <p:txBody>
          <a:bodyPr/>
          <a:lstStyle/>
          <a:p>
            <a:r>
              <a:rPr lang="ru-RU" sz="2800" b="0" dirty="0"/>
              <a:t>Мероприятия по защите психического здоровья на протяжении всей жизни</a:t>
            </a:r>
            <a:endParaRPr lang="en-US" sz="2800" b="0" dirty="0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2052513" y="2143935"/>
            <a:ext cx="161924" cy="3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5676492"/>
              </p:ext>
            </p:extLst>
          </p:nvPr>
        </p:nvGraphicFramePr>
        <p:xfrm>
          <a:off x="0" y="1468955"/>
          <a:ext cx="9183959" cy="538904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076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7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1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Уровни вмешательств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57509" marR="575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Примеры мероприятий и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целевых групп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57509" marR="5750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6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Поддержка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на индивидуальном уровне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57509" marR="575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Мать и дитя: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физ.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контакт между матерью и младенцем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 выявление и лечение послеродовой депрессии.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Дети и подростки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достаточное питание, стимулирование развития; предотвращение издевательств в школах.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Пожилые: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социальная поддержка, обеспечению здорового и достойного старения.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Все возрастные группы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создание условий для здорового образа жизни.</a:t>
                      </a:r>
                    </a:p>
                  </a:txBody>
                  <a:tcPr marL="57509" marR="5750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6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Поддержка домашних хозяйств и местных сообществ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57509" marR="575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Семьи с детьми и подростки: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целевая профилактика в семьях, имеющих психических больных.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Малообеспеченные семьи: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социальная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 финансовая защита.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 производстве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созданию безопасных и благоприятных условий труда, включая управление стрессом.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Местные сообщества: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безопасность; укрепление гражданских  социальных сетей; распространение принципов Здоровых городов. </a:t>
                      </a:r>
                    </a:p>
                  </a:txBody>
                  <a:tcPr marL="57509" marR="5750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7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Поддержка уязвимых групп населения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57509" marR="575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Меньшинства: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продвижение прав и свобод; проведение политики равенства, социальной интеграции и антидискриминации.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Беженцы и мигранты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предупреждение травм и конфликтов, психосоциальная поддержка.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Проведение информационно-просветительной работы.</a:t>
                      </a:r>
                    </a:p>
                  </a:txBody>
                  <a:tcPr marL="57509" marR="5750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313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46691" y="1954456"/>
            <a:ext cx="8061846" cy="85725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/>
          <a:lstStyle/>
          <a:p>
            <a:pPr algn="l"/>
            <a:r>
              <a:rPr lang="fr-FR" sz="2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fr-FR" sz="15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765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9192724"/>
              </p:ext>
            </p:extLst>
          </p:nvPr>
        </p:nvGraphicFramePr>
        <p:xfrm>
          <a:off x="665412" y="1518411"/>
          <a:ext cx="7821945" cy="4775709"/>
        </p:xfrm>
        <a:graphic>
          <a:graphicData uri="http://schemas.openxmlformats.org/presentationml/2006/ole">
            <p:oleObj spid="_x0000_s1088" name="Worksheet" r:id="rId4" imgW="7835400" imgH="4242240" progId="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656643" y="455846"/>
            <a:ext cx="634312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% 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лечения соматических и психических заболеваний</a:t>
            </a:r>
            <a:endParaRPr lang="fr-FR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0B1A35-8592-430B-976E-B3D41677DDAC}"/>
              </a:ext>
            </a:extLst>
          </p:cNvPr>
          <p:cNvSpPr txBox="1"/>
          <p:nvPr/>
        </p:nvSpPr>
        <p:spPr>
          <a:xfrm>
            <a:off x="7665721" y="2320529"/>
            <a:ext cx="742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A5A7BD-16F9-4BB5-96CB-AA6F80992B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9036" y="3646181"/>
            <a:ext cx="740729" cy="2789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6816A9-C1C4-4681-8EAC-F4A5F793FA21}"/>
              </a:ext>
            </a:extLst>
          </p:cNvPr>
          <p:cNvSpPr/>
          <p:nvPr/>
        </p:nvSpPr>
        <p:spPr>
          <a:xfrm>
            <a:off x="656643" y="6330055"/>
            <a:ext cx="8282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err="1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Ormel</a:t>
            </a: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 et al, 2018; </a:t>
            </a:r>
            <a:r>
              <a:rPr lang="fr-FR" sz="1000" b="1" dirty="0">
                <a:ea typeface="ＭＳ Ｐゴシック" charset="0"/>
                <a:cs typeface="ＭＳ Ｐゴシック" charset="0"/>
                <a:hlinkClick r:id="rId6"/>
              </a:rPr>
              <a:t>https://www.cambridge.org/core/journals/the-british-journal-of-psychiatry/article/disability-and-treatment-of-specific-mental-and-physical-disorders-across-the-world/84546ECF0422282EFB55DE6689187D67</a:t>
            </a:r>
            <a:endParaRPr lang="fr-FR" sz="10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31649D-F704-4B97-AEFE-70A5A633B6E7}"/>
              </a:ext>
            </a:extLst>
          </p:cNvPr>
          <p:cNvSpPr txBox="1"/>
          <p:nvPr/>
        </p:nvSpPr>
        <p:spPr>
          <a:xfrm rot="16200000">
            <a:off x="3994482" y="3657597"/>
            <a:ext cx="2264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соматические</a:t>
            </a:r>
            <a:endParaRPr lang="en-US" sz="12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2FA043-CC95-4732-B5AC-0BC901E5341E}"/>
              </a:ext>
            </a:extLst>
          </p:cNvPr>
          <p:cNvSpPr txBox="1"/>
          <p:nvPr/>
        </p:nvSpPr>
        <p:spPr>
          <a:xfrm rot="16200000">
            <a:off x="4352907" y="4241457"/>
            <a:ext cx="2264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психические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1B8201-44A3-429C-9E56-428AAE148101}"/>
              </a:ext>
            </a:extLst>
          </p:cNvPr>
          <p:cNvSpPr txBox="1"/>
          <p:nvPr/>
        </p:nvSpPr>
        <p:spPr>
          <a:xfrm rot="16200000">
            <a:off x="2402523" y="3683567"/>
            <a:ext cx="2264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соматические</a:t>
            </a:r>
            <a:endParaRPr lang="en-US" sz="12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431867-388C-4CFF-8896-044DDBA3804F}"/>
              </a:ext>
            </a:extLst>
          </p:cNvPr>
          <p:cNvSpPr txBox="1"/>
          <p:nvPr/>
        </p:nvSpPr>
        <p:spPr>
          <a:xfrm rot="16200000">
            <a:off x="810563" y="3767765"/>
            <a:ext cx="2264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соматические</a:t>
            </a:r>
            <a:endParaRPr lang="en-US" sz="12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774A1D-B2E4-41A0-B9D4-DCD949B67ADD}"/>
              </a:ext>
            </a:extLst>
          </p:cNvPr>
          <p:cNvSpPr txBox="1"/>
          <p:nvPr/>
        </p:nvSpPr>
        <p:spPr>
          <a:xfrm rot="16200000">
            <a:off x="2742291" y="4241457"/>
            <a:ext cx="2264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псих</a:t>
            </a:r>
            <a:endParaRPr lang="en-US" sz="120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97FEFB-BF75-4B4A-ADF6-A603767DC5FB}"/>
              </a:ext>
            </a:extLst>
          </p:cNvPr>
          <p:cNvSpPr txBox="1"/>
          <p:nvPr/>
        </p:nvSpPr>
        <p:spPr>
          <a:xfrm rot="16200000">
            <a:off x="1150529" y="4337887"/>
            <a:ext cx="2264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псих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42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70" y="519864"/>
            <a:ext cx="6120000" cy="720000"/>
          </a:xfrm>
        </p:spPr>
        <p:txBody>
          <a:bodyPr/>
          <a:lstStyle/>
          <a:p>
            <a:r>
              <a:rPr lang="ru-RU" b="0" dirty="0"/>
              <a:t>Охват лечением депрессии в некоторых европейских странах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6021288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solidFill>
                  <a:schemeClr val="bg1"/>
                </a:solidFill>
              </a:rPr>
              <a:t>Источник</a:t>
            </a:r>
            <a:r>
              <a:rPr lang="en-GB" sz="1600" dirty="0">
                <a:solidFill>
                  <a:schemeClr val="bg1"/>
                </a:solidFill>
              </a:rPr>
              <a:t>: World Mental Health Survey (Thornicroft et al, BJP 2016)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8989783"/>
              </p:ext>
            </p:extLst>
          </p:nvPr>
        </p:nvGraphicFramePr>
        <p:xfrm>
          <a:off x="359999" y="1239864"/>
          <a:ext cx="8241559" cy="511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7669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355AE-6E08-467D-8302-0580F0B3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48" y="143169"/>
            <a:ext cx="6846713" cy="886332"/>
          </a:xfrm>
        </p:spPr>
        <p:txBody>
          <a:bodyPr/>
          <a:lstStyle/>
          <a:p>
            <a:r>
              <a:rPr lang="ru-RU" b="0" dirty="0"/>
              <a:t>Необходимость вовлечения первичного звена здравоохранения</a:t>
            </a: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7BDA4F-CC1E-4A15-AB53-2E83486085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0124" y="1467381"/>
            <a:ext cx="2975675" cy="42268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F067F4-AEB5-4406-B718-2CF480DF51F9}"/>
              </a:ext>
            </a:extLst>
          </p:cNvPr>
          <p:cNvSpPr/>
          <p:nvPr/>
        </p:nvSpPr>
        <p:spPr>
          <a:xfrm>
            <a:off x="5805542" y="5751549"/>
            <a:ext cx="3444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https://www.who.int/docs/default-source/primary-health-care-conference/mental-health.pdf?sfvrsn=8c4621d2_2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D65707-C15D-4C55-89AF-B24E787D51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448" y="1086858"/>
            <a:ext cx="4026023" cy="54121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BAAD4A-77C2-4AA0-8D89-A08F8DB6F3BF}"/>
              </a:ext>
            </a:extLst>
          </p:cNvPr>
          <p:cNvSpPr/>
          <p:nvPr/>
        </p:nvSpPr>
        <p:spPr>
          <a:xfrm rot="10800000" flipV="1">
            <a:off x="1447322" y="6396335"/>
            <a:ext cx="316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https://www.who.int/mental_health/policy/services/3_MHintoPHC_Infosheet.pdf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41772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818E9E-1B18-451C-97CE-12C4F5B4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xmlns="" id="{647CA183-A92D-457B-8753-C8DBF86E7CBA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240632" y="353816"/>
            <a:ext cx="6923117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0" dirty="0"/>
              <a:t>Количество работающих в сфере охраны психического здоровья </a:t>
            </a:r>
            <a:r>
              <a:rPr lang="en-US" sz="2600" b="0" dirty="0"/>
              <a:t>(</a:t>
            </a:r>
            <a:r>
              <a:rPr lang="ru-RU" sz="2600" b="0" dirty="0"/>
              <a:t>на 100,000)</a:t>
            </a:r>
            <a:endParaRPr lang="ja-JP" altLang="en-US" sz="2600" b="0" dirty="0"/>
          </a:p>
        </p:txBody>
      </p:sp>
      <p:graphicFrame>
        <p:nvGraphicFramePr>
          <p:cNvPr id="8" name="Diagramm 1">
            <a:extLst>
              <a:ext uri="{FF2B5EF4-FFF2-40B4-BE49-F238E27FC236}">
                <a16:creationId xmlns:a16="http://schemas.microsoft.com/office/drawing/2014/main" xmlns="" id="{8BED99B4-AB70-4741-BB38-E73A32A37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7478040"/>
              </p:ext>
            </p:extLst>
          </p:nvPr>
        </p:nvGraphicFramePr>
        <p:xfrm>
          <a:off x="240632" y="1079999"/>
          <a:ext cx="8726905" cy="527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F1D5FA-C1D2-4E80-AA7A-DBFF5BC6BB44}"/>
              </a:ext>
            </a:extLst>
          </p:cNvPr>
          <p:cNvSpPr/>
          <p:nvPr/>
        </p:nvSpPr>
        <p:spPr>
          <a:xfrm>
            <a:off x="553163" y="6231135"/>
            <a:ext cx="8414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По данным Глобального атласа ВОЗ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2510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D64A52-6F9B-4996-B3BF-3FDB0DBF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64564-C5CE-4A9B-BEE5-050D5FC5F05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Textfeld 38">
            <a:extLst>
              <a:ext uri="{FF2B5EF4-FFF2-40B4-BE49-F238E27FC236}">
                <a16:creationId xmlns:a16="http://schemas.microsoft.com/office/drawing/2014/main" xmlns="" id="{769731DF-7273-43E9-B272-D37645985AB2}"/>
              </a:ext>
            </a:extLst>
          </p:cNvPr>
          <p:cNvSpPr txBox="1"/>
          <p:nvPr/>
        </p:nvSpPr>
        <p:spPr>
          <a:xfrm>
            <a:off x="521079" y="227349"/>
            <a:ext cx="6341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Количество коек на разных уровнях </a:t>
            </a:r>
          </a:p>
          <a:p>
            <a:r>
              <a:rPr lang="ru-RU" sz="2800" dirty="0">
                <a:solidFill>
                  <a:schemeClr val="tx2"/>
                </a:solidFill>
              </a:rPr>
              <a:t>(на</a:t>
            </a:r>
            <a:r>
              <a:rPr lang="de-DE" sz="2800" dirty="0">
                <a:solidFill>
                  <a:schemeClr val="tx2"/>
                </a:solidFill>
              </a:rPr>
              <a:t> 100</a:t>
            </a:r>
            <a:r>
              <a:rPr lang="ru-RU" sz="2800" dirty="0">
                <a:solidFill>
                  <a:schemeClr val="tx2"/>
                </a:solidFill>
              </a:rPr>
              <a:t>,</a:t>
            </a:r>
            <a:r>
              <a:rPr lang="de-DE" sz="2800" dirty="0">
                <a:solidFill>
                  <a:schemeClr val="tx2"/>
                </a:solidFill>
              </a:rPr>
              <a:t>000</a:t>
            </a:r>
            <a:r>
              <a:rPr lang="ru-RU" sz="2800" dirty="0">
                <a:solidFill>
                  <a:schemeClr val="tx2"/>
                </a:solidFill>
              </a:rPr>
              <a:t> населения)</a:t>
            </a:r>
            <a:endParaRPr lang="de-DE" sz="28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823938-9FDD-4BF7-B3E3-A953D96181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0137" y="2484843"/>
            <a:ext cx="4535726" cy="3161977"/>
          </a:xfrm>
          <a:prstGeom prst="rect">
            <a:avLst/>
          </a:prstGeom>
        </p:spPr>
      </p:pic>
      <p:sp>
        <p:nvSpPr>
          <p:cNvPr id="7" name="Textfeld 289">
            <a:extLst>
              <a:ext uri="{FF2B5EF4-FFF2-40B4-BE49-F238E27FC236}">
                <a16:creationId xmlns:a16="http://schemas.microsoft.com/office/drawing/2014/main" xmlns="" id="{29732C88-7D16-4590-A1F7-334AA6B6CA1C}"/>
              </a:ext>
            </a:extLst>
          </p:cNvPr>
          <p:cNvSpPr txBox="1"/>
          <p:nvPr/>
        </p:nvSpPr>
        <p:spPr>
          <a:xfrm>
            <a:off x="5286375" y="1890986"/>
            <a:ext cx="25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Франция</a:t>
            </a:r>
            <a:endParaRPr lang="de-DE" sz="2400" b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D3BDAA-A6CA-475B-887F-45E0325E60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73" y="2484842"/>
            <a:ext cx="4553864" cy="971491"/>
          </a:xfrm>
          <a:prstGeom prst="rect">
            <a:avLst/>
          </a:prstGeom>
        </p:spPr>
      </p:pic>
      <p:sp>
        <p:nvSpPr>
          <p:cNvPr id="9" name="Textfeld 37">
            <a:extLst>
              <a:ext uri="{FF2B5EF4-FFF2-40B4-BE49-F238E27FC236}">
                <a16:creationId xmlns:a16="http://schemas.microsoft.com/office/drawing/2014/main" xmlns="" id="{EF795ACF-4F2C-44C4-8E6E-28E5DC71EB13}"/>
              </a:ext>
            </a:extLst>
          </p:cNvPr>
          <p:cNvSpPr txBox="1"/>
          <p:nvPr/>
        </p:nvSpPr>
        <p:spPr>
          <a:xfrm>
            <a:off x="810341" y="1890985"/>
            <a:ext cx="231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Азербайджан</a:t>
            </a:r>
            <a:endParaRPr lang="de-DE" sz="2400" b="1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0DE3904-626B-45BF-8183-55E8C56EE45C}"/>
              </a:ext>
            </a:extLst>
          </p:cNvPr>
          <p:cNvSpPr/>
          <p:nvPr/>
        </p:nvSpPr>
        <p:spPr>
          <a:xfrm>
            <a:off x="628854" y="6019680"/>
            <a:ext cx="8414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5"/>
              </a:rPr>
              <a:t>https://www.euro.who.int/__data/assets/pdf_file/0009/396765/EMH-Atlas-6.pdf</a:t>
            </a:r>
            <a:endParaRPr lang="ru-RU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6BB1523-9C05-4A0D-8AED-B8CBAC1E47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17" y="4100342"/>
            <a:ext cx="688307" cy="1583106"/>
          </a:xfrm>
          <a:prstGeom prst="rect">
            <a:avLst/>
          </a:prstGeom>
        </p:spPr>
      </p:pic>
      <p:sp>
        <p:nvSpPr>
          <p:cNvPr id="14" name="Textfeld 295">
            <a:extLst>
              <a:ext uri="{FF2B5EF4-FFF2-40B4-BE49-F238E27FC236}">
                <a16:creationId xmlns:a16="http://schemas.microsoft.com/office/drawing/2014/main" xmlns="" id="{78DF119C-5A4E-4335-BBC1-99733F164108}"/>
              </a:ext>
            </a:extLst>
          </p:cNvPr>
          <p:cNvSpPr txBox="1"/>
          <p:nvPr/>
        </p:nvSpPr>
        <p:spPr>
          <a:xfrm>
            <a:off x="656174" y="4182245"/>
            <a:ext cx="312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Койки психиатрических больниц</a:t>
            </a:r>
            <a:endParaRPr lang="de-DE" sz="1200" b="1" dirty="0">
              <a:latin typeface="+mj-lt"/>
            </a:endParaRPr>
          </a:p>
        </p:txBody>
      </p:sp>
      <p:sp>
        <p:nvSpPr>
          <p:cNvPr id="15" name="Textfeld 296">
            <a:extLst>
              <a:ext uri="{FF2B5EF4-FFF2-40B4-BE49-F238E27FC236}">
                <a16:creationId xmlns:a16="http://schemas.microsoft.com/office/drawing/2014/main" xmlns="" id="{38DD7C77-4CA0-4061-8541-B233B9C925DB}"/>
              </a:ext>
            </a:extLst>
          </p:cNvPr>
          <p:cNvSpPr txBox="1"/>
          <p:nvPr/>
        </p:nvSpPr>
        <p:spPr>
          <a:xfrm>
            <a:off x="656174" y="4428466"/>
            <a:ext cx="2070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Судебно-мед. койки</a:t>
            </a:r>
            <a:endParaRPr lang="de-DE" sz="1200" b="1" dirty="0">
              <a:latin typeface="+mj-lt"/>
            </a:endParaRPr>
          </a:p>
        </p:txBody>
      </p:sp>
      <p:sp>
        <p:nvSpPr>
          <p:cNvPr id="16" name="Textfeld 297">
            <a:extLst>
              <a:ext uri="{FF2B5EF4-FFF2-40B4-BE49-F238E27FC236}">
                <a16:creationId xmlns:a16="http://schemas.microsoft.com/office/drawing/2014/main" xmlns="" id="{382B4D93-18F4-4BDC-B4E8-13E9FE277DFD}"/>
              </a:ext>
            </a:extLst>
          </p:cNvPr>
          <p:cNvSpPr txBox="1"/>
          <p:nvPr/>
        </p:nvSpPr>
        <p:spPr>
          <a:xfrm>
            <a:off x="656174" y="4748180"/>
            <a:ext cx="38976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Псих.отделения в стационарах общего профиля</a:t>
            </a:r>
          </a:p>
          <a:p>
            <a:endParaRPr lang="de-DE" sz="900" b="1" dirty="0">
              <a:latin typeface="+mj-lt"/>
            </a:endParaRPr>
          </a:p>
        </p:txBody>
      </p:sp>
      <p:sp>
        <p:nvSpPr>
          <p:cNvPr id="17" name="Textfeld 298">
            <a:extLst>
              <a:ext uri="{FF2B5EF4-FFF2-40B4-BE49-F238E27FC236}">
                <a16:creationId xmlns:a16="http://schemas.microsoft.com/office/drawing/2014/main" xmlns="" id="{1040DD99-BB6A-4DAA-93AF-88BEED4341FC}"/>
              </a:ext>
            </a:extLst>
          </p:cNvPr>
          <p:cNvSpPr txBox="1"/>
          <p:nvPr/>
        </p:nvSpPr>
        <p:spPr>
          <a:xfrm>
            <a:off x="656174" y="5009413"/>
            <a:ext cx="2677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Койки вне стационаров</a:t>
            </a:r>
            <a:endParaRPr lang="de-DE" sz="1200" b="1" dirty="0">
              <a:latin typeface="+mj-lt"/>
            </a:endParaRPr>
          </a:p>
        </p:txBody>
      </p:sp>
      <p:sp>
        <p:nvSpPr>
          <p:cNvPr id="18" name="Textfeld 299">
            <a:extLst>
              <a:ext uri="{FF2B5EF4-FFF2-40B4-BE49-F238E27FC236}">
                <a16:creationId xmlns:a16="http://schemas.microsoft.com/office/drawing/2014/main" xmlns="" id="{A793FBDA-4722-4D34-B2EA-6E0CA8E9774C}"/>
              </a:ext>
            </a:extLst>
          </p:cNvPr>
          <p:cNvSpPr txBox="1"/>
          <p:nvPr/>
        </p:nvSpPr>
        <p:spPr>
          <a:xfrm>
            <a:off x="628854" y="5316813"/>
            <a:ext cx="2969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+mj-lt"/>
              </a:rPr>
              <a:t>Детскии и подростковые койки</a:t>
            </a:r>
            <a:endParaRPr lang="de-DE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79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7BDA2DE-FDC7-A941-9C15-89F4C518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2" y="404664"/>
            <a:ext cx="8136905" cy="869795"/>
          </a:xfrm>
        </p:spPr>
        <p:txBody>
          <a:bodyPr>
            <a:noAutofit/>
          </a:bodyPr>
          <a:lstStyle/>
          <a:p>
            <a:r>
              <a:rPr lang="ru-RU" altLang="ja-JP" dirty="0"/>
              <a:t>Необходимые действия</a:t>
            </a:r>
            <a:endParaRPr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7BB9451-56B7-5342-8B3B-8647C791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23" y="1671320"/>
            <a:ext cx="7990953" cy="4782016"/>
          </a:xfrm>
        </p:spPr>
        <p:txBody>
          <a:bodyPr>
            <a:noAutofit/>
          </a:bodyPr>
          <a:lstStyle/>
          <a:p>
            <a:r>
              <a:rPr lang="ru-RU" b="1" dirty="0">
                <a:latin typeface="+mj-lt"/>
              </a:rPr>
              <a:t>Внимание, уважение и забота </a:t>
            </a:r>
            <a:r>
              <a:rPr lang="ru-RU" dirty="0">
                <a:latin typeface="+mj-lt"/>
              </a:rPr>
              <a:t>о себе, родных, друзьях, коллегах.</a:t>
            </a:r>
          </a:p>
          <a:p>
            <a:r>
              <a:rPr lang="ru-RU" b="1" dirty="0">
                <a:latin typeface="+mj-lt"/>
              </a:rPr>
              <a:t>Повышение</a:t>
            </a:r>
            <a:r>
              <a:rPr lang="ru-RU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граммотности</a:t>
            </a:r>
            <a:r>
              <a:rPr lang="ru-RU" dirty="0">
                <a:latin typeface="+mj-lt"/>
              </a:rPr>
              <a:t> населения о том как заботиться о психическом здоровье, куда и когда обращаться при проблемах.</a:t>
            </a:r>
          </a:p>
          <a:p>
            <a:r>
              <a:rPr lang="ru-RU" b="1" dirty="0">
                <a:latin typeface="+mj-lt"/>
              </a:rPr>
              <a:t>Межсекторальное сотрудничество </a:t>
            </a:r>
            <a:r>
              <a:rPr lang="ru-RU" dirty="0">
                <a:latin typeface="+mj-lt"/>
              </a:rPr>
              <a:t>(здравоохранение, образование, социальная сфера, бизнес, законодательная, средства массовой информации и другими). </a:t>
            </a:r>
          </a:p>
          <a:p>
            <a:r>
              <a:rPr lang="ru-RU" dirty="0">
                <a:latin typeface="+mj-lt"/>
              </a:rPr>
              <a:t>Сотрудничество внутри </a:t>
            </a:r>
            <a:r>
              <a:rPr lang="ru-RU" b="1" dirty="0">
                <a:latin typeface="+mj-lt"/>
              </a:rPr>
              <a:t>системы здравоохранения </a:t>
            </a:r>
            <a:r>
              <a:rPr lang="ru-RU" dirty="0">
                <a:latin typeface="+mj-lt"/>
              </a:rPr>
              <a:t>(всеобъемлющий, координированный и интегрированный подход). </a:t>
            </a:r>
          </a:p>
          <a:p>
            <a:r>
              <a:rPr lang="ru-RU" b="1" dirty="0">
                <a:latin typeface="+mj-lt"/>
              </a:rPr>
              <a:t>Сбор и анализ данных </a:t>
            </a:r>
            <a:r>
              <a:rPr lang="ru-RU" dirty="0">
                <a:latin typeface="+mj-lt"/>
              </a:rPr>
              <a:t>для принятия правильных решений, разработки планов и выделения ресурсов.</a:t>
            </a:r>
          </a:p>
          <a:p>
            <a:endParaRPr lang="en-GB" sz="2000" dirty="0"/>
          </a:p>
          <a:p>
            <a:pPr>
              <a:lnSpc>
                <a:spcPct val="150000"/>
              </a:lnSpc>
            </a:pPr>
            <a:endParaRPr lang="en-US" altLang="ja-JP" sz="1650" dirty="0">
              <a:solidFill>
                <a:srgbClr val="48484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6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7EA760-6449-4F8E-A3E8-9B1638BF18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55" y="133813"/>
            <a:ext cx="2433528" cy="33667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B186BE-A23E-4567-88C2-62B53C100F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93" y="3426749"/>
            <a:ext cx="2407293" cy="334619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C307FF-F6C8-49E2-B0E5-63F99AA8F3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8976" y="265638"/>
            <a:ext cx="3799002" cy="2835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C2E11-A4CE-449A-BD5A-EA8E6478E22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794" y="151131"/>
            <a:ext cx="2259106" cy="319107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B2DE4054-71DB-4FA6-845C-0A32114484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2548976" y="3313812"/>
            <a:ext cx="2461793" cy="3493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65629F-178C-481C-B8A0-1C44CC0CDE7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4736" y="1924438"/>
            <a:ext cx="2433528" cy="34666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F5F82C-4AE1-4418-8C87-F45109E5946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9079" y="1770849"/>
            <a:ext cx="2368100" cy="3289623"/>
          </a:xfrm>
          <a:prstGeom prst="rect">
            <a:avLst/>
          </a:prstGeom>
        </p:spPr>
      </p:pic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xmlns="" id="{CC3A319C-85B2-41CC-9D48-070F8E53E1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28002" t="12936" r="40927" b="11516"/>
          <a:stretch/>
        </p:blipFill>
        <p:spPr>
          <a:xfrm>
            <a:off x="6701055" y="3500551"/>
            <a:ext cx="2392623" cy="3272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81DF7CF-0B58-4426-9444-F4B95CFD56E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93143" y="3431722"/>
            <a:ext cx="2433528" cy="334619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1023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baby lying on a bed&#10;&#10;Description generated with high confidence">
            <a:extLst>
              <a:ext uri="{FF2B5EF4-FFF2-40B4-BE49-F238E27FC236}">
                <a16:creationId xmlns:a16="http://schemas.microsoft.com/office/drawing/2014/main" xmlns="" id="{EA568D13-680A-43F0-9B7F-E7C0751B4E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43725" y="6476048"/>
            <a:ext cx="1824654" cy="247650"/>
          </a:xfrm>
        </p:spPr>
        <p:txBody>
          <a:bodyPr/>
          <a:lstStyle/>
          <a:p>
            <a:r>
              <a:rPr lang="en-GB" dirty="0"/>
              <a:t>www.euro.who.int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720000"/>
            <a:ext cx="5508000" cy="111915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Спасибо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Subtitle 15">
            <a:extLst>
              <a:ext uri="{FF2B5EF4-FFF2-40B4-BE49-F238E27FC236}">
                <a16:creationId xmlns:a16="http://schemas.microsoft.com/office/drawing/2014/main" xmlns="" id="{579A3F49-A18B-4C61-9207-31D36000960F}"/>
              </a:ext>
            </a:extLst>
          </p:cNvPr>
          <p:cNvSpPr txBox="1">
            <a:spLocks/>
          </p:cNvSpPr>
          <p:nvPr/>
        </p:nvSpPr>
        <p:spPr bwMode="gray">
          <a:xfrm>
            <a:off x="2" y="4480560"/>
            <a:ext cx="9143998" cy="1859747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vert="horz" lIns="468000" tIns="216000" rIns="360000" bIns="216000" numCol="3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>
                <a:tab pos="107473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34327AB-D58C-461B-9263-1D0A405C98D3}"/>
              </a:ext>
            </a:extLst>
          </p:cNvPr>
          <p:cNvGrpSpPr/>
          <p:nvPr/>
        </p:nvGrpSpPr>
        <p:grpSpPr>
          <a:xfrm>
            <a:off x="4687927" y="4615185"/>
            <a:ext cx="4265652" cy="1392274"/>
            <a:chOff x="7850227" y="4624710"/>
            <a:chExt cx="4265652" cy="139227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DA4339F-FDFA-4865-9287-4A2AA6A88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88AFB1E-04FA-4B08-A246-0C7A04927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20" name="Picture 19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xmlns="" id="{FCF4BE88-F991-4F9F-9C90-BF20B3BF5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9F40CA4A-8D69-49B6-ABDB-5C3EEDA22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44BEFA-2B32-42F6-9A48-B6D80EF7AE63}"/>
              </a:ext>
            </a:extLst>
          </p:cNvPr>
          <p:cNvSpPr/>
          <p:nvPr/>
        </p:nvSpPr>
        <p:spPr>
          <a:xfrm>
            <a:off x="89480" y="6273225"/>
            <a:ext cx="867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hlinkClick r:id="rId8"/>
              </a:rPr>
              <a:t>https://www.euro.who.int/en/health-topics/noncommunicable-diseases/mental-health</a:t>
            </a:r>
            <a:endParaRPr lang="ru-RU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96533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16BAD48-217C-4168-9326-8C8ADB0FF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2" y="304654"/>
            <a:ext cx="5026592" cy="54168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>
                <a:latin typeface="+mj-lt"/>
              </a:rPr>
              <a:t>«Здоровье является состоянием полного </a:t>
            </a:r>
            <a:r>
              <a:rPr lang="ru-RU" sz="3200" dirty="0">
                <a:solidFill>
                  <a:srgbClr val="FF0000"/>
                </a:solidFill>
                <a:latin typeface="+mj-lt"/>
              </a:rPr>
              <a:t>физического, душевного и социального </a:t>
            </a:r>
            <a:r>
              <a:rPr lang="ru-RU" sz="3200" dirty="0">
                <a:latin typeface="+mj-lt"/>
              </a:rPr>
              <a:t>благополучия, а не только отсутствием болезней и физических дефектов»</a:t>
            </a:r>
          </a:p>
          <a:p>
            <a:pPr marL="0" indent="0" algn="r">
              <a:buNone/>
            </a:pPr>
            <a:r>
              <a:rPr lang="ru-RU" sz="1800" dirty="0">
                <a:latin typeface="+mj-lt"/>
              </a:rPr>
              <a:t>Устав Всемирной организации здравоохранения, 1948</a:t>
            </a: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0BA073-6AE7-4A99-B4E6-450626CEB5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9199" y="0"/>
            <a:ext cx="3754801" cy="6879985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8031C074-6796-453D-8D1E-C82D89C6F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710" y="5721553"/>
            <a:ext cx="2851076" cy="10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78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55" y="190721"/>
            <a:ext cx="6558961" cy="1316401"/>
          </a:xfrm>
        </p:spPr>
        <p:txBody>
          <a:bodyPr/>
          <a:lstStyle/>
          <a:p>
            <a:pPr algn="ctr"/>
            <a:r>
              <a:rPr lang="ru-RU" sz="2800" b="0" dirty="0"/>
              <a:t>Новые случаи и рецидивы </a:t>
            </a:r>
            <a:r>
              <a:rPr lang="en-US" sz="2800" b="0" dirty="0"/>
              <a:t>(</a:t>
            </a:r>
            <a:r>
              <a:rPr lang="ru-RU" sz="2800" b="0" dirty="0"/>
              <a:t>млн</a:t>
            </a:r>
            <a:r>
              <a:rPr lang="en-US" sz="2800" b="0" dirty="0"/>
              <a:t>) </a:t>
            </a:r>
            <a:r>
              <a:rPr lang="ru-RU" sz="2800" b="0" dirty="0"/>
              <a:t>психических и поведенческих расстройств </a:t>
            </a:r>
            <a:r>
              <a:rPr lang="en-US" sz="2800" b="0" dirty="0"/>
              <a:t>(</a:t>
            </a:r>
            <a:r>
              <a:rPr lang="ru-RU" sz="2800" b="0" dirty="0"/>
              <a:t>Европейский регион) </a:t>
            </a:r>
            <a:endParaRPr lang="en-US" sz="2800" b="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9407683"/>
              </p:ext>
            </p:extLst>
          </p:nvPr>
        </p:nvGraphicFramePr>
        <p:xfrm>
          <a:off x="179512" y="1556792"/>
          <a:ext cx="8784976" cy="461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755" y="6328725"/>
            <a:ext cx="8604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u="sng" dirty="0">
                <a:solidFill>
                  <a:schemeClr val="accent2">
                    <a:lumMod val="75000"/>
                  </a:schemeClr>
                </a:solidFill>
              </a:rPr>
              <a:t>Источник</a:t>
            </a:r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GBD 2015 Disease &amp; Injury Incidence &amp; Prevalence Collaborators (2016) Lancet 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67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DF4D7-AF1D-47B5-9489-BFB8A74C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6DB422-CA3D-41F5-A513-E47D8628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71C3B-35B2-4EB0-9101-483352E544CE}" type="datetime1">
              <a:rPr lang="en-GB" smtClean="0"/>
              <a:pPr>
                <a:defRPr/>
              </a:pPr>
              <a:t>16/12/2020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3241B2-B027-4284-A037-420C3461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8C9FB0-DD38-4B36-9D54-BCFD4083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E62FB-DB52-4F70-8442-B6609505078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FA78EC1-A103-42D9-A928-3BCAA4F25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EDD9EC-DB7A-47DB-8E6D-0E0917F87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479" t="-220"/>
          <a:stretch/>
        </p:blipFill>
        <p:spPr>
          <a:xfrm>
            <a:off x="17928" y="-15107"/>
            <a:ext cx="9126071" cy="68731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B1C2CA-CE8F-457A-8018-A3F8ADA85635}"/>
              </a:ext>
            </a:extLst>
          </p:cNvPr>
          <p:cNvSpPr/>
          <p:nvPr/>
        </p:nvSpPr>
        <p:spPr>
          <a:xfrm>
            <a:off x="179294" y="187447"/>
            <a:ext cx="48230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j-lt"/>
              </a:rPr>
              <a:t>Каждый</a:t>
            </a:r>
            <a:r>
              <a:rPr lang="de-DE" sz="2200" b="1" dirty="0">
                <a:solidFill>
                  <a:schemeClr val="bg1"/>
                </a:solidFill>
                <a:latin typeface="+mj-lt"/>
              </a:rPr>
              <a:t> 10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человек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а среди молодежи каждый </a:t>
            </a:r>
            <a:r>
              <a:rPr lang="de-DE" sz="2200" b="1" dirty="0">
                <a:solidFill>
                  <a:schemeClr val="bg1"/>
                </a:solidFill>
                <a:latin typeface="+mj-lt"/>
              </a:rPr>
              <a:t>5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de-DE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испытывает проблемы с психическим здоровьем в любой отдельно взятый момент времени.</a:t>
            </a:r>
            <a:r>
              <a:rPr lang="de-DE" sz="2200" b="1" dirty="0">
                <a:solidFill>
                  <a:schemeClr val="bg1"/>
                </a:solidFill>
                <a:latin typeface="+mj-lt"/>
              </a:rPr>
              <a:t>..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5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xmlns="" id="{4760342C-8E2D-4B00-831F-BE820F6E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6" y="289751"/>
            <a:ext cx="7065574" cy="774046"/>
          </a:xfrm>
        </p:spPr>
        <p:txBody>
          <a:bodyPr>
            <a:noAutofit/>
          </a:bodyPr>
          <a:lstStyle/>
          <a:p>
            <a:pPr algn="ctr"/>
            <a:r>
              <a:rPr lang="ru-RU" sz="2600" b="0" dirty="0"/>
              <a:t>Уровень самоубийств</a:t>
            </a:r>
            <a:r>
              <a:rPr lang="en-US" sz="2600" b="0" dirty="0"/>
              <a:t>, </a:t>
            </a:r>
            <a:r>
              <a:rPr lang="ru-RU" sz="2600" b="0" dirty="0"/>
              <a:t>по возрастам, в странах с разным доходом</a:t>
            </a:r>
            <a:r>
              <a:rPr lang="en-US" sz="2600" b="0" dirty="0"/>
              <a:t> (</a:t>
            </a:r>
            <a:r>
              <a:rPr lang="ru-RU" sz="2600" b="0" dirty="0"/>
              <a:t>в тысячах</a:t>
            </a:r>
            <a:r>
              <a:rPr lang="en-US" sz="2600" b="0" dirty="0"/>
              <a:t>), 2016</a:t>
            </a:r>
            <a:endParaRPr lang="ja-JP" altLang="en-US" sz="26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C1E5DE-9FA7-4645-9034-1F7BD35E0D6C}"/>
              </a:ext>
            </a:extLst>
          </p:cNvPr>
          <p:cNvSpPr txBox="1"/>
          <p:nvPr/>
        </p:nvSpPr>
        <p:spPr>
          <a:xfrm>
            <a:off x="4684765" y="6504577"/>
            <a:ext cx="4392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chemeClr val="accent5">
                    <a:lumMod val="10000"/>
                  </a:schemeClr>
                </a:solidFill>
              </a:rPr>
              <a:t>*World Bank </a:t>
            </a:r>
            <a:r>
              <a:rPr lang="fr-CH" sz="900" dirty="0" err="1">
                <a:solidFill>
                  <a:schemeClr val="accent5">
                    <a:lumMod val="10000"/>
                  </a:schemeClr>
                </a:solidFill>
              </a:rPr>
              <a:t>income</a:t>
            </a:r>
            <a:r>
              <a:rPr lang="fr-CH" sz="900" dirty="0">
                <a:solidFill>
                  <a:schemeClr val="accent5">
                    <a:lumMod val="10000"/>
                  </a:schemeClr>
                </a:solidFill>
              </a:rPr>
              <a:t> groups, 2017</a:t>
            </a:r>
            <a:r>
              <a:rPr lang="ru-RU" sz="9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CH" sz="900" dirty="0">
                <a:solidFill>
                  <a:schemeClr val="accent5">
                    <a:lumMod val="10000"/>
                  </a:schemeClr>
                </a:solidFill>
              </a:rPr>
              <a:t>Data Source: WHO Global </a:t>
            </a:r>
            <a:r>
              <a:rPr lang="fr-CH" sz="900" dirty="0" err="1">
                <a:solidFill>
                  <a:schemeClr val="accent5">
                    <a:lumMod val="10000"/>
                  </a:schemeClr>
                </a:solidFill>
              </a:rPr>
              <a:t>Health</a:t>
            </a:r>
            <a:r>
              <a:rPr lang="fr-CH" sz="9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CH" sz="900" dirty="0" err="1">
                <a:solidFill>
                  <a:schemeClr val="accent5">
                    <a:lumMod val="10000"/>
                  </a:schemeClr>
                </a:solidFill>
              </a:rPr>
              <a:t>Estimates</a:t>
            </a:r>
            <a:endParaRPr lang="en-US" sz="9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26" name="8039BC06-7853-49E5-9A81-AD608D2C9621" descr="4F893A24-277A-475C-9ACF-81160B693ED3">
            <a:extLst>
              <a:ext uri="{FF2B5EF4-FFF2-40B4-BE49-F238E27FC236}">
                <a16:creationId xmlns:a16="http://schemas.microsoft.com/office/drawing/2014/main" xmlns="" id="{2E0C2BD2-86E4-435D-9DC2-13DB20880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746" y="1229014"/>
            <a:ext cx="9149342" cy="527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6984ED1-74DE-524D-A213-865D50AD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8739" y="1543379"/>
            <a:ext cx="2417021" cy="1889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/>
              <a:t>800,000 </a:t>
            </a:r>
            <a:r>
              <a:rPr lang="ru-RU" sz="1600" dirty="0"/>
              <a:t>самоубийств</a:t>
            </a:r>
            <a:r>
              <a:rPr lang="de-DE" sz="1600" dirty="0"/>
              <a:t> </a:t>
            </a:r>
            <a:r>
              <a:rPr lang="ru-RU" sz="1600" dirty="0"/>
              <a:t>в год</a:t>
            </a:r>
            <a:r>
              <a:rPr lang="en-US" sz="1600" dirty="0"/>
              <a:t> </a:t>
            </a:r>
            <a:r>
              <a:rPr lang="ru-RU" sz="1600" dirty="0"/>
              <a:t>глобально</a:t>
            </a:r>
            <a:r>
              <a:rPr lang="en-US" sz="1600" dirty="0"/>
              <a:t>.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90% </a:t>
            </a:r>
            <a:r>
              <a:rPr lang="ru-RU" altLang="ja-JP" sz="1600" dirty="0"/>
              <a:t>подростков, лишивших себя жизни были из стран с низким и средним доходом.</a:t>
            </a:r>
          </a:p>
          <a:p>
            <a:pPr marL="0" indent="0">
              <a:buNone/>
            </a:pPr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xmlns="" val="76636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07318EB-F720-4536-9B0C-66E0BA9EC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1317" r="-1" b="-1"/>
          <a:stretch/>
        </p:blipFill>
        <p:spPr>
          <a:xfrm>
            <a:off x="-1123" y="1282"/>
            <a:ext cx="9143980" cy="68567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43399A-206B-4C05-BD23-1DA2E55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C7E62FB-DB52-4F70-8442-B66095050789}" type="slidenum">
              <a:rPr lang="en-US" sz="1200">
                <a:solidFill>
                  <a:srgbClr val="FFFFFF"/>
                </a:solidFill>
                <a:cs typeface="+mn-cs"/>
              </a:rPr>
              <a:pPr defTabSz="914400"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87D9D4-E7B8-4E0B-A927-F010223F76C3}"/>
              </a:ext>
            </a:extLst>
          </p:cNvPr>
          <p:cNvSpPr txBox="1"/>
          <p:nvPr/>
        </p:nvSpPr>
        <p:spPr>
          <a:xfrm>
            <a:off x="0" y="0"/>
            <a:ext cx="8210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Пандемия Ковид-19 усугубляет проблемы. Психическое здоровье и благополучие всего общества серьезно пострадали от этого кризиса и являются приоритетами, которые требуют безотлагательных решений.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5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7BB9451-56B7-5342-8B3B-8647C791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1" y="1328296"/>
            <a:ext cx="4338917" cy="51442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ru-RU" altLang="ja-JP" i="1" dirty="0">
                <a:latin typeface="+mj-lt"/>
              </a:rPr>
              <a:t>Стигма и табу: </a:t>
            </a:r>
            <a:r>
              <a:rPr kumimoji="1" lang="ru-RU" altLang="ja-JP" dirty="0">
                <a:latin typeface="+mj-lt"/>
              </a:rPr>
              <a:t>люди скрывают проблемы, не ищут и не получают помощи, которая им очень нужна</a:t>
            </a:r>
            <a:r>
              <a:rPr lang="en-US" dirty="0">
                <a:latin typeface="+mj-lt"/>
              </a:rPr>
              <a:t>.</a:t>
            </a:r>
            <a:r>
              <a:rPr kumimoji="1" lang="ru-RU" altLang="ja-JP" i="1" dirty="0">
                <a:latin typeface="+mj-lt"/>
              </a:rPr>
              <a:t> </a:t>
            </a:r>
          </a:p>
          <a:p>
            <a:pPr>
              <a:lnSpc>
                <a:spcPct val="100000"/>
              </a:lnSpc>
            </a:pPr>
            <a:r>
              <a:rPr kumimoji="1" lang="ru-RU" altLang="ja-JP" i="1" dirty="0">
                <a:latin typeface="+mj-lt"/>
              </a:rPr>
              <a:t>Недопонимание и недооценка важности душевного здоровья: </a:t>
            </a:r>
            <a:r>
              <a:rPr kumimoji="1" lang="ru-RU" altLang="ja-JP" dirty="0">
                <a:latin typeface="+mj-lt"/>
              </a:rPr>
              <a:t>ограниченные знания.</a:t>
            </a:r>
          </a:p>
          <a:p>
            <a:pPr>
              <a:lnSpc>
                <a:spcPct val="100000"/>
              </a:lnSpc>
            </a:pPr>
            <a:r>
              <a:rPr kumimoji="1" lang="ru-RU" altLang="ja-JP" i="1" dirty="0">
                <a:latin typeface="+mj-lt"/>
              </a:rPr>
              <a:t>Недостаток совместных скоординированных действий и лидерства на всех уровнях. </a:t>
            </a:r>
          </a:p>
          <a:p>
            <a:pPr>
              <a:lnSpc>
                <a:spcPct val="100000"/>
              </a:lnSpc>
            </a:pPr>
            <a:r>
              <a:rPr kumimoji="1" lang="ru-RU" altLang="ja-JP" i="1" dirty="0">
                <a:latin typeface="+mj-lt"/>
              </a:rPr>
              <a:t>Ограниченные ресурсы: </a:t>
            </a:r>
            <a:r>
              <a:rPr kumimoji="1" lang="ru-RU" altLang="ja-JP" dirty="0">
                <a:latin typeface="+mj-lt"/>
              </a:rPr>
              <a:t>финансовые и людские; малочисленность необходимых служб и ограниченный доступ к ним. </a:t>
            </a:r>
            <a:endParaRPr kumimoji="1" lang="ru-RU" dirty="0">
              <a:latin typeface="+mj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18A64685-BF08-42A1-82DE-D8D68AE9B6E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56093" y="1039906"/>
            <a:ext cx="3890683" cy="5432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FC2176-5226-4A0E-8B6E-BC58C1D41DCC}"/>
              </a:ext>
            </a:extLst>
          </p:cNvPr>
          <p:cNvSpPr txBox="1"/>
          <p:nvPr/>
        </p:nvSpPr>
        <p:spPr>
          <a:xfrm>
            <a:off x="7184755" y="6627168"/>
            <a:ext cx="1762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900" dirty="0" err="1"/>
              <a:t>Credit</a:t>
            </a:r>
            <a:r>
              <a:rPr lang="fr-CH" sz="900" dirty="0"/>
              <a:t>: WHO/Matthew Johnstone</a:t>
            </a:r>
            <a:endParaRPr lang="en-US" sz="9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xmlns="" id="{7554AC88-6ABF-4F1B-AACF-9C53D99E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1" y="0"/>
            <a:ext cx="8649022" cy="962581"/>
          </a:xfrm>
        </p:spPr>
        <p:txBody>
          <a:bodyPr>
            <a:noAutofit/>
          </a:bodyPr>
          <a:lstStyle/>
          <a:p>
            <a:r>
              <a:rPr lang="ru-RU" altLang="ja-JP" sz="3200" b="0" dirty="0"/>
              <a:t>Препятствия на пути решения</a:t>
            </a:r>
            <a:br>
              <a:rPr lang="ru-RU" altLang="ja-JP" sz="3200" b="0" dirty="0"/>
            </a:br>
            <a:r>
              <a:rPr lang="ru-RU" altLang="ja-JP" sz="3200" b="0" dirty="0"/>
              <a:t>проблем </a:t>
            </a:r>
            <a:endParaRPr lang="ja-JP" altLang="en-US" sz="32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88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A2AD2-17EA-4655-A5D8-DFF8FD20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9" y="282650"/>
            <a:ext cx="7231494" cy="1182815"/>
          </a:xfrm>
        </p:spPr>
        <p:txBody>
          <a:bodyPr/>
          <a:lstStyle/>
          <a:p>
            <a:r>
              <a:rPr lang="ru-RU" b="0" dirty="0"/>
              <a:t>Европейская программа работы ВОЗ, 2020–2025 гг. «Совместные действия для улучшения здоровья жителей Европы»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9459F6-F103-4425-B445-F7A4D028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083" y="1472375"/>
            <a:ext cx="4362788" cy="4724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Изменить общественное восприятие психического здоровья.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Улучшить межсекторальное сотрудничество.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Повысить эффективность работы всех служб здравоохранения в интересах охраны психического здоровья.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38BF21-52A7-41C9-912C-946A71B1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C7E62FB-DB52-4F70-8442-B6609505078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3F1F3F-E324-4C63-98C3-3D734EC6B4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29" y="1478915"/>
            <a:ext cx="4510871" cy="47244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44771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9955"/>
            <a:ext cx="7673280" cy="1174965"/>
          </a:xfrm>
        </p:spPr>
        <p:txBody>
          <a:bodyPr>
            <a:noAutofit/>
          </a:bodyPr>
          <a:lstStyle/>
          <a:p>
            <a:pPr algn="ctr"/>
            <a:r>
              <a:rPr lang="ru-RU" b="0" dirty="0"/>
              <a:t>Модель оптимального сочетания типов предоставляемых услуг по охране психического здоровья</a:t>
            </a:r>
            <a:endParaRPr lang="en-GB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303748" y="6093296"/>
            <a:ext cx="658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u="sng" dirty="0">
                <a:solidFill>
                  <a:schemeClr val="bg1"/>
                </a:solidFill>
                <a:latin typeface="+mn-lt"/>
              </a:rPr>
              <a:t>Источник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ВОЗ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 (2003). </a:t>
            </a:r>
            <a:r>
              <a:rPr lang="en-US" sz="1400" i="1" dirty="0">
                <a:solidFill>
                  <a:schemeClr val="bg1"/>
                </a:solidFill>
                <a:latin typeface="+mn-lt"/>
              </a:rPr>
              <a:t>Organization of services for mental health. Geneva,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  <a:latin typeface="+mn-lt"/>
              </a:rPr>
              <a:t>(Mental Health Policy and Service Guidance Package)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https://www.who.int/mental_health/policy/essentialpackage1/en/</a:t>
            </a:r>
            <a:endParaRPr lang="ru-RU" sz="1400" dirty="0">
              <a:solidFill>
                <a:schemeClr val="bg1"/>
              </a:solidFill>
            </a:endParaRPr>
          </a:p>
          <a:p>
            <a:pPr algn="r"/>
            <a:r>
              <a:rPr lang="en-GB" sz="1400" dirty="0">
                <a:solidFill>
                  <a:schemeClr val="bg1"/>
                </a:solidFill>
                <a:latin typeface="+mn-lt"/>
              </a:rPr>
              <a:t>.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Figure 11.1. World Health Organization Service Organization Pyramid for an Optimal Mix of Services for Mental Health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264921"/>
            <a:ext cx="7040880" cy="5503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6EED61-FAB4-4651-8F07-B7F50A24A3AD}"/>
              </a:ext>
            </a:extLst>
          </p:cNvPr>
          <p:cNvSpPr txBox="1"/>
          <p:nvPr/>
        </p:nvSpPr>
        <p:spPr>
          <a:xfrm>
            <a:off x="4088160" y="5198307"/>
            <a:ext cx="191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Самопомощь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F60852-E2C3-4380-B3C0-FD29F52821DE}"/>
              </a:ext>
            </a:extLst>
          </p:cNvPr>
          <p:cNvSpPr txBox="1"/>
          <p:nvPr/>
        </p:nvSpPr>
        <p:spPr>
          <a:xfrm>
            <a:off x="3352798" y="4330396"/>
            <a:ext cx="312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Поддержка друг друга (не мед.услуги)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90A3D1-1BC6-4858-89D3-B8D589905C12}"/>
              </a:ext>
            </a:extLst>
          </p:cNvPr>
          <p:cNvSpPr txBox="1"/>
          <p:nvPr/>
        </p:nvSpPr>
        <p:spPr>
          <a:xfrm>
            <a:off x="3961109" y="3804739"/>
            <a:ext cx="191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ПМСП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68737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3" ma:contentTypeDescription="Create a new document." ma:contentTypeScope="" ma:versionID="62500e738632fcadbc1c4dccc9cab048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0a298a51ac0d926838df317ceabc8c8b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6BCC8F-19E3-4D1A-89C8-D45957C827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85D56F-9C1B-4D30-BDF0-290744CF4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C23115-C264-4EA9-BC79-126A63A7B13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9733e5a-5ef7-415c-80e3-a2618da45423"/>
    <ds:schemaRef ds:uri="1f33b567-8934-4065-9424-365bd2493b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1013</Words>
  <Application>Microsoft Office PowerPoint</Application>
  <PresentationFormat>Экран (4:3)</PresentationFormat>
  <Paragraphs>131</Paragraphs>
  <Slides>19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Ebrima</vt:lpstr>
      <vt:lpstr>Times New Roman</vt:lpstr>
      <vt:lpstr>SimSun</vt:lpstr>
      <vt:lpstr>ＭＳ Ｐゴシック</vt:lpstr>
      <vt:lpstr>Calibri</vt:lpstr>
      <vt:lpstr>2_Office Theme</vt:lpstr>
      <vt:lpstr>Worksheet</vt:lpstr>
      <vt:lpstr>Слайд 1</vt:lpstr>
      <vt:lpstr>Слайд 2</vt:lpstr>
      <vt:lpstr>Новые случаи и рецидивы (млн) психических и поведенческих расстройств (Европейский регион) </vt:lpstr>
      <vt:lpstr>Слайд 4</vt:lpstr>
      <vt:lpstr>Уровень самоубийств, по возрастам, в странах с разным доходом (в тысячах), 2016</vt:lpstr>
      <vt:lpstr>Слайд 6</vt:lpstr>
      <vt:lpstr>Препятствия на пути решения проблем </vt:lpstr>
      <vt:lpstr>Европейская программа работы ВОЗ, 2020–2025 гг. «Совместные действия для улучшения здоровья жителей Европы»</vt:lpstr>
      <vt:lpstr>Модель оптимального сочетания типов предоставляемых услуг по охране психического здоровья</vt:lpstr>
      <vt:lpstr>Риски, защитные факторы и вмешательства на протяжении всей жизни</vt:lpstr>
      <vt:lpstr>Мероприятия по защите психического здоровья на протяжении всей жизни</vt:lpstr>
      <vt:lpstr> </vt:lpstr>
      <vt:lpstr>Охват лечением депрессии в некоторых европейских странах</vt:lpstr>
      <vt:lpstr>Необходимость вовлечения первичного звена здравоохранения</vt:lpstr>
      <vt:lpstr>Количество работающих в сфере охраны психического здоровья (на 100,000)</vt:lpstr>
      <vt:lpstr>Слайд 16</vt:lpstr>
      <vt:lpstr>Необходимые действия</vt:lpstr>
      <vt:lpstr>Слайд 18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SHEVKUN, Elena</dc:creator>
  <cp:lastModifiedBy>1</cp:lastModifiedBy>
  <cp:revision>59</cp:revision>
  <dcterms:created xsi:type="dcterms:W3CDTF">2020-12-03T16:54:18Z</dcterms:created>
  <dcterms:modified xsi:type="dcterms:W3CDTF">2020-12-16T14:21:14Z</dcterms:modified>
</cp:coreProperties>
</file>