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517" r:id="rId3"/>
    <p:sldId id="519" r:id="rId4"/>
    <p:sldId id="518" r:id="rId5"/>
    <p:sldId id="527" r:id="rId6"/>
    <p:sldId id="534" r:id="rId7"/>
    <p:sldId id="523" r:id="rId8"/>
    <p:sldId id="531" r:id="rId9"/>
    <p:sldId id="525" r:id="rId10"/>
    <p:sldId id="530" r:id="rId11"/>
    <p:sldId id="529" r:id="rId12"/>
    <p:sldId id="533" r:id="rId13"/>
    <p:sldId id="334" r:id="rId14"/>
    <p:sldId id="336" r:id="rId15"/>
    <p:sldId id="528" r:id="rId16"/>
  </p:sldIdLst>
  <p:sldSz cx="9144000" cy="6858000" type="screen4x3"/>
  <p:notesSz cx="6808788" cy="99409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E5F2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556" autoAdjust="0"/>
  </p:normalViewPr>
  <p:slideViewPr>
    <p:cSldViewPr>
      <p:cViewPr varScale="1">
        <p:scale>
          <a:sx n="74" d="100"/>
          <a:sy n="74" d="100"/>
        </p:scale>
        <p:origin x="-108" y="-2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2510" y="-77"/>
      </p:cViewPr>
      <p:guideLst>
        <p:guide orient="horz" pos="3131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788" cy="497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444" y="2"/>
            <a:ext cx="2950788" cy="497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BCE49-8394-49CC-B382-A6C425F6D105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1830"/>
            <a:ext cx="2950788" cy="4973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444" y="9441830"/>
            <a:ext cx="2950788" cy="4973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3BC1-E6A2-4B5F-8EAE-7F5DA64B6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8944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788" cy="497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444" y="2"/>
            <a:ext cx="2950788" cy="4973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BBE1C-DD30-4D61-BDEF-BA7FBBD8E104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4538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1" y="4722625"/>
            <a:ext cx="5446407" cy="447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1830"/>
            <a:ext cx="2950788" cy="4973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444" y="9441830"/>
            <a:ext cx="2950788" cy="4973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059BD-2F78-4778-868D-D3064124E0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056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059BD-2F78-4778-868D-D3064124E00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564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4CC707-326F-4B02-B7E8-1C04307EB3A0}" type="slidenum">
              <a:rPr lang="en-GB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722404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059BD-2F78-4778-868D-D3064124E0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5155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059BD-2F78-4778-868D-D3064124E00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981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6614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20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14F944-1D1C-4E1B-B5D8-C818D7070DD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Rektangel 6"/>
          <p:cNvSpPr>
            <a:spLocks noChangeArrowheads="1"/>
          </p:cNvSpPr>
          <p:nvPr userDrawn="1"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006A9C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b="0">
                <a:solidFill>
                  <a:schemeClr val="lt1"/>
                </a:solidFill>
                <a:latin typeface="+mn-lt"/>
              </a:rPr>
              <a:t> </a:t>
            </a:r>
          </a:p>
        </p:txBody>
      </p:sp>
      <p:pic>
        <p:nvPicPr>
          <p:cNvPr id="34824" name="Billede 7" descr="WHO-EURO-EN-W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03926"/>
            <a:ext cx="1755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87C50-05E8-486A-811B-FE7687C95A4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9BF69-20A7-47A9-A4C5-4F99DE730D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5140" y="614364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C6152-80F7-4F7A-BD83-886261C4CB9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412875"/>
            <a:ext cx="3852863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0F2D91-A592-49DB-A8F9-E82FF85D587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292" y="218492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7524750" y="63087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E248F-999A-402B-8218-8EE0116781F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4FE59-3720-431F-AAF5-828D94054BE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9E2AC-24B7-4E5F-8232-ABCAF28270F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Практический подход к охране здоровья легких. 23 марта 2011</a:t>
            </a:r>
            <a:br>
              <a:rPr lang="ru-RU"/>
            </a:b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412875"/>
            <a:ext cx="7859712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C0F2D91-A592-49DB-A8F9-E82FF85D587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Rektangel 6"/>
          <p:cNvSpPr>
            <a:spLocks noChangeArrowheads="1"/>
          </p:cNvSpPr>
          <p:nvPr userDrawn="1"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006A9C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b="0">
                <a:solidFill>
                  <a:schemeClr val="lt1"/>
                </a:solidFill>
                <a:latin typeface="+mn-lt"/>
              </a:rPr>
              <a:t> </a:t>
            </a:r>
          </a:p>
        </p:txBody>
      </p:sp>
      <p:pic>
        <p:nvPicPr>
          <p:cNvPr id="1032" name="Billede 7" descr="WHO-EURO-EN-W.eps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003926"/>
            <a:ext cx="1755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1500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15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15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15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15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15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15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15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15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527" y="836614"/>
            <a:ext cx="8604573" cy="1944314"/>
          </a:xfrm>
        </p:spPr>
        <p:txBody>
          <a:bodyPr/>
          <a:lstStyle/>
          <a:p>
            <a:r>
              <a:rPr lang="ru-RU" altLang="en-US" sz="2800" dirty="0"/>
              <a:t>Как можно улучшить стратегии профилактики суицидов в Беларуси: обзор рекомендаций ВОЗ и лучших международных практик. </a:t>
            </a:r>
            <a:endParaRPr lang="en-GB" sz="2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0949" y="3098485"/>
            <a:ext cx="3314987" cy="1752600"/>
          </a:xfrm>
        </p:spPr>
        <p:txBody>
          <a:bodyPr/>
          <a:lstStyle/>
          <a:p>
            <a:r>
              <a:rPr lang="ru-RU" sz="2000" b="1" dirty="0"/>
              <a:t>Валентин Русович</a:t>
            </a:r>
          </a:p>
          <a:p>
            <a:r>
              <a:rPr lang="ru-RU" sz="1800" dirty="0"/>
              <a:t>Координатор программ по общественному здравоохранению</a:t>
            </a:r>
          </a:p>
          <a:p>
            <a:r>
              <a:rPr lang="ru-RU" sz="1800" dirty="0"/>
              <a:t>Страновой офис ВОЗ в Беларуси</a:t>
            </a:r>
            <a:endParaRPr lang="en-US" sz="1800" dirty="0"/>
          </a:p>
          <a:p>
            <a:pPr>
              <a:lnSpc>
                <a:spcPct val="80000"/>
              </a:lnSpc>
            </a:pPr>
            <a:endParaRPr lang="ru-RU" altLang="en-US" sz="1400" dirty="0"/>
          </a:p>
          <a:p>
            <a:pPr>
              <a:lnSpc>
                <a:spcPct val="80000"/>
              </a:lnSpc>
            </a:pPr>
            <a:r>
              <a:rPr lang="ru-RU" altLang="en-US" sz="1400" dirty="0"/>
              <a:t>Минск, </a:t>
            </a:r>
          </a:p>
          <a:p>
            <a:pPr>
              <a:lnSpc>
                <a:spcPct val="80000"/>
              </a:lnSpc>
            </a:pPr>
            <a:r>
              <a:rPr lang="ru-RU" altLang="en-US" sz="1400" dirty="0"/>
              <a:t>16 декабря 2020</a:t>
            </a:r>
            <a:endParaRPr lang="en-US" altLang="en-US" sz="1400" dirty="0"/>
          </a:p>
          <a:p>
            <a:endParaRPr lang="ru-RU" sz="1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249E3D-D7A5-41C4-9C95-DDCB1ED161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629376"/>
            <a:ext cx="2880320" cy="41039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2D4A6-3777-4DE0-9203-A6166776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78" y="239359"/>
            <a:ext cx="8939337" cy="1143000"/>
          </a:xfrm>
        </p:spPr>
        <p:txBody>
          <a:bodyPr/>
          <a:lstStyle/>
          <a:p>
            <a:r>
              <a:rPr lang="ru-RU" sz="2800" dirty="0"/>
              <a:t>Устранение препятствий к получению медицинской помощи. Примеры. Декриминализация</a:t>
            </a:r>
            <a:endParaRPr lang="en-US" sz="2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DF877136-69A9-4A6A-A4A9-F8A60A30B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6991" y="1432804"/>
            <a:ext cx="7859712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D6A9F61-EEE2-4854-8195-6A2C2E31979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676695"/>
            <a:ext cx="5800493" cy="407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2594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A6C3D3-DE08-4CF1-B1B2-2252FB8A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Раннее выявление и лечение. Роль врача общей практики. Обучение.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3FB66B-B3DF-4551-A687-8F6429C13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2875"/>
            <a:ext cx="8435280" cy="4713288"/>
          </a:xfrm>
        </p:spPr>
        <p:txBody>
          <a:bodyPr/>
          <a:lstStyle/>
          <a:p>
            <a:r>
              <a:rPr lang="ru-RU" sz="2400" dirty="0"/>
              <a:t>Послеродовая депрессия</a:t>
            </a:r>
          </a:p>
          <a:p>
            <a:r>
              <a:rPr lang="ru-RU" sz="2400" dirty="0"/>
              <a:t>Домашнее насилие</a:t>
            </a:r>
          </a:p>
          <a:p>
            <a:r>
              <a:rPr lang="ru-RU" sz="2400" dirty="0"/>
              <a:t>Буллинг</a:t>
            </a:r>
            <a:r>
              <a:rPr lang="en-US" sz="2400" dirty="0"/>
              <a:t> </a:t>
            </a:r>
            <a:r>
              <a:rPr lang="ru-RU" sz="2400" dirty="0"/>
              <a:t>в школе</a:t>
            </a:r>
          </a:p>
          <a:p>
            <a:r>
              <a:rPr lang="ru-RU" sz="2400" dirty="0"/>
              <a:t>Тревожно-депрессивные состояния</a:t>
            </a:r>
          </a:p>
          <a:p>
            <a:r>
              <a:rPr lang="ru-RU" sz="2400" dirty="0"/>
              <a:t>Синдром горя</a:t>
            </a:r>
          </a:p>
          <a:p>
            <a:r>
              <a:rPr lang="ru-RU" sz="2400" dirty="0"/>
              <a:t>Помощь родственникам, потерявшим близких от суицидов</a:t>
            </a:r>
          </a:p>
          <a:p>
            <a:r>
              <a:rPr lang="ru-RU" sz="2400" dirty="0"/>
              <a:t>Вредное употребление алкоголя</a:t>
            </a:r>
            <a:endParaRPr lang="en-US" sz="2400" dirty="0"/>
          </a:p>
          <a:p>
            <a:r>
              <a:rPr lang="ru-RU" sz="2400" dirty="0"/>
              <a:t>Обезболивание паллиативная помощь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DD9B58-E016-46A3-8DC6-23C3533706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2620" y="908720"/>
            <a:ext cx="2051720" cy="2952038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91884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390C7CFD-E348-4C97-8156-EEF8A630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776AEB01-806D-4D59-9842-0907C5B6A1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D25E8B1-279D-4414-880F-B818DFDEB5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9719" y="0"/>
            <a:ext cx="5038389" cy="6857999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2182144A-638C-42B1-892B-A7806B2F4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882F4EDD-8845-4F14-A215-79B783305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0292" y="2184923"/>
            <a:ext cx="4041775" cy="3951288"/>
          </a:xfrm>
        </p:spPr>
        <p:txBody>
          <a:bodyPr/>
          <a:lstStyle/>
          <a:p>
            <a:pPr marL="0" indent="0">
              <a:buNone/>
            </a:pPr>
            <a:r>
              <a:rPr lang="ru-RU" altLang="en-US" b="1" dirty="0">
                <a:solidFill>
                  <a:srgbClr val="FF0000"/>
                </a:solidFill>
              </a:rPr>
              <a:t>Путь от самой нездоровой молодежи в западной Европе до самой здоровой за 20 лет. </a:t>
            </a:r>
            <a:br>
              <a:rPr lang="ru-RU" altLang="en-US" b="1" dirty="0">
                <a:solidFill>
                  <a:srgbClr val="FF0000"/>
                </a:solidFill>
              </a:rPr>
            </a:br>
            <a:endParaRPr lang="en-US" alt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altLang="en-US" b="1" dirty="0">
                <a:solidFill>
                  <a:srgbClr val="FF0000"/>
                </a:solidFill>
              </a:rPr>
              <a:t>В чем чудо «Исландского молодежного ЗОЖ»?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367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FC32A75-564D-44FB-817B-C0108D15E9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5836" y="54082"/>
            <a:ext cx="2449913" cy="6858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27E67B-50FF-490E-9A2A-EAE28185F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5671CAB-77BD-4813-A285-4650431B5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084" y="108164"/>
            <a:ext cx="2428857" cy="6749836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73D156-ACD1-4486-B088-872D971EF3D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5749" y="67234"/>
            <a:ext cx="1452743" cy="18834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BD9AD1-6046-4E23-BDA1-2A939EC53D3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9264" y="108164"/>
            <a:ext cx="2461031" cy="68293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260363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AD892A-DF91-4F9A-BF58-6672DE3D6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686800" cy="1143000"/>
          </a:xfrm>
        </p:spPr>
        <p:txBody>
          <a:bodyPr/>
          <a:lstStyle/>
          <a:p>
            <a:r>
              <a:rPr lang="ru-RU" sz="2400" dirty="0"/>
              <a:t>Стимулирование основных защитных факторов предотвращения  употребления алкоголя, табака, других ПАВ в Исландии.</a:t>
            </a:r>
            <a:r>
              <a:rPr lang="en-US" sz="2400" dirty="0"/>
              <a:t> (</a:t>
            </a:r>
            <a:r>
              <a:rPr lang="en-US" sz="1400" dirty="0"/>
              <a:t>adapted from .</a:t>
            </a:r>
            <a:r>
              <a:rPr lang="en-US" sz="1400" dirty="0" err="1"/>
              <a:t>J.Sicfusson</a:t>
            </a:r>
            <a:r>
              <a:rPr lang="en-US" sz="1400" dirty="0"/>
              <a:t>. Evidence based prevention The Iceland Model)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9396702-DFD6-4E50-8A91-99021E53ED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296617"/>
              </p:ext>
            </p:extLst>
          </p:nvPr>
        </p:nvGraphicFramePr>
        <p:xfrm>
          <a:off x="0" y="1412873"/>
          <a:ext cx="9144000" cy="5445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4950">
                  <a:extLst>
                    <a:ext uri="{9D8B030D-6E8A-4147-A177-3AD203B41FA5}">
                      <a16:colId xmlns:a16="http://schemas.microsoft.com/office/drawing/2014/main" xmlns="" val="2810600600"/>
                    </a:ext>
                  </a:extLst>
                </a:gridCol>
                <a:gridCol w="3949050">
                  <a:extLst>
                    <a:ext uri="{9D8B030D-6E8A-4147-A177-3AD203B41FA5}">
                      <a16:colId xmlns:a16="http://schemas.microsoft.com/office/drawing/2014/main" xmlns="" val="3158001743"/>
                    </a:ext>
                  </a:extLst>
                </a:gridCol>
              </a:tblGrid>
              <a:tr h="44826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Защитные факторы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Меры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7415162"/>
                  </a:ext>
                </a:extLst>
              </a:tr>
              <a:tr h="1617483">
                <a:tc>
                  <a:txBody>
                    <a:bodyPr/>
                    <a:lstStyle/>
                    <a:p>
                      <a:r>
                        <a:rPr lang="ru-RU" dirty="0"/>
                        <a:t>Ограничение физической доступности доступности алкоголя (минимальный возраст, количество мест продаж, высокие акцизы, время продаж)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 лет, </a:t>
                      </a:r>
                    </a:p>
                    <a:p>
                      <a:r>
                        <a:rPr lang="ru-RU" dirty="0"/>
                        <a:t>11.00-18.00, </a:t>
                      </a:r>
                    </a:p>
                    <a:p>
                      <a:r>
                        <a:rPr lang="ru-RU" dirty="0"/>
                        <a:t>магазины госмонополии</a:t>
                      </a:r>
                      <a:endParaRPr lang="en-US" dirty="0"/>
                    </a:p>
                    <a:p>
                      <a:r>
                        <a:rPr lang="ru-RU" dirty="0"/>
                        <a:t>сигареты 10</a:t>
                      </a:r>
                      <a:r>
                        <a:rPr lang="en-US" dirty="0"/>
                        <a:t>USD,</a:t>
                      </a:r>
                    </a:p>
                    <a:p>
                      <a:r>
                        <a:rPr lang="ru-RU" dirty="0"/>
                        <a:t> спиртные напитки</a:t>
                      </a:r>
                      <a:r>
                        <a:rPr lang="en-US" dirty="0"/>
                        <a:t> &gt;20 USD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2849586"/>
                  </a:ext>
                </a:extLst>
              </a:tr>
              <a:tr h="1105318">
                <a:tc>
                  <a:txBody>
                    <a:bodyPr/>
                    <a:lstStyle/>
                    <a:p>
                      <a:r>
                        <a:rPr lang="ru-RU" dirty="0"/>
                        <a:t>Регулярное внешкольные занятия (физическая культура, плавание, игры, танцы, музыка, театр..)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Он-лайн субсидия </a:t>
                      </a:r>
                      <a:r>
                        <a:rPr lang="en-US" dirty="0"/>
                        <a:t>“Leisure card”</a:t>
                      </a:r>
                      <a:r>
                        <a:rPr lang="ru-RU" dirty="0"/>
                        <a:t> внешкольных занятий</a:t>
                      </a:r>
                      <a:r>
                        <a:rPr lang="en-US" dirty="0"/>
                        <a:t> 6-18 </a:t>
                      </a:r>
                      <a:r>
                        <a:rPr lang="ru-RU" dirty="0"/>
                        <a:t>лет </a:t>
                      </a:r>
                    </a:p>
                    <a:p>
                      <a:r>
                        <a:rPr lang="ru-RU" dirty="0"/>
                        <a:t>(3</a:t>
                      </a:r>
                      <a:r>
                        <a:rPr lang="en-US" dirty="0"/>
                        <a:t>0</a:t>
                      </a:r>
                      <a:r>
                        <a:rPr lang="ru-RU" dirty="0"/>
                        <a:t>0 </a:t>
                      </a:r>
                      <a:r>
                        <a:rPr lang="en-US" dirty="0"/>
                        <a:t>USD</a:t>
                      </a:r>
                      <a:r>
                        <a:rPr lang="ru-RU" dirty="0"/>
                        <a:t> ежегодно)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4874681"/>
                  </a:ext>
                </a:extLst>
              </a:tr>
              <a:tr h="773722">
                <a:tc>
                  <a:txBody>
                    <a:bodyPr/>
                    <a:lstStyle/>
                    <a:p>
                      <a:r>
                        <a:rPr lang="ru-RU" dirty="0"/>
                        <a:t>Время, проведенное  детьми с родителями дома и в выходные дни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Обучение родителей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2325244"/>
                  </a:ext>
                </a:extLst>
              </a:tr>
              <a:tr h="773722">
                <a:tc>
                  <a:txBody>
                    <a:bodyPr/>
                    <a:lstStyle/>
                    <a:p>
                      <a:r>
                        <a:rPr lang="ru-RU" dirty="0"/>
                        <a:t>Избегать нахождение на улице в позднее время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«Родительский контроль»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1136197"/>
                  </a:ext>
                </a:extLst>
              </a:tr>
              <a:tr h="726614">
                <a:tc>
                  <a:txBody>
                    <a:bodyPr/>
                    <a:lstStyle/>
                    <a:p>
                      <a:r>
                        <a:rPr lang="ru-RU" dirty="0"/>
                        <a:t>Поддерживающая обстановка в школе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Ежегодное анкетирование, исправление проблем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3715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22958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24DAF4-DB1E-4FA2-A4F8-C7DA4E863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E0F3FB-B3C8-4F49-B3B7-DD10F364A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3E4259-1736-4CA1-99C8-C11F55CEA3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519" y="234730"/>
            <a:ext cx="7965921" cy="558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9786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-28875"/>
            <a:ext cx="349188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</a:endParaRPr>
          </a:p>
          <a:p>
            <a:pPr algn="ctr"/>
            <a:endParaRPr lang="en-US" sz="2000" dirty="0">
              <a:solidFill>
                <a:schemeClr val="tx2"/>
              </a:solidFill>
            </a:endParaRPr>
          </a:p>
          <a:p>
            <a:pPr algn="ctr"/>
            <a:endParaRPr lang="en-US" sz="2000" b="1" dirty="0">
              <a:solidFill>
                <a:schemeClr val="tx2"/>
              </a:solidFill>
            </a:endParaRPr>
          </a:p>
          <a:p>
            <a:pPr algn="ctr"/>
            <a:endParaRPr lang="en-US" sz="2000" dirty="0">
              <a:solidFill>
                <a:schemeClr val="tx2"/>
              </a:solidFill>
            </a:endParaRPr>
          </a:p>
          <a:p>
            <a:pPr algn="ctr"/>
            <a:endParaRPr lang="en-US" sz="2000" b="1" dirty="0">
              <a:solidFill>
                <a:schemeClr val="tx2"/>
              </a:solidFill>
            </a:endParaRPr>
          </a:p>
          <a:p>
            <a:pPr algn="ctr"/>
            <a:endParaRPr lang="en-US" sz="2000" dirty="0">
              <a:solidFill>
                <a:schemeClr val="tx2"/>
              </a:solidFill>
            </a:endParaRP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Многосекторальный подход к профилактике самоубийств</a:t>
            </a:r>
            <a:endParaRPr lang="en-US" sz="2000" b="1" dirty="0">
              <a:solidFill>
                <a:schemeClr val="tx2"/>
              </a:solidFill>
            </a:endParaRP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 с </a:t>
            </a:r>
            <a:r>
              <a:rPr lang="ru-RU" sz="2000" b="1" u="sng" dirty="0">
                <a:solidFill>
                  <a:schemeClr val="tx2"/>
                </a:solidFill>
              </a:rPr>
              <a:t>позиций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u="sng" dirty="0">
                <a:solidFill>
                  <a:schemeClr val="tx2"/>
                </a:solidFill>
              </a:rPr>
              <a:t>общественного здравоохранения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</a:p>
          <a:p>
            <a:pPr algn="ctr"/>
            <a:endParaRPr lang="en-GB" sz="2000" dirty="0">
              <a:solidFill>
                <a:schemeClr val="tx2"/>
              </a:solidFill>
            </a:endParaRPr>
          </a:p>
          <a:p>
            <a:pPr algn="ctr"/>
            <a:endParaRPr lang="en-GB" sz="2000" b="1" dirty="0">
              <a:solidFill>
                <a:schemeClr val="tx2"/>
              </a:solidFill>
            </a:endParaRPr>
          </a:p>
          <a:p>
            <a:pPr algn="ctr"/>
            <a:endParaRPr lang="en-GB" sz="2000" dirty="0">
              <a:solidFill>
                <a:schemeClr val="tx2"/>
              </a:solidFill>
            </a:endParaRPr>
          </a:p>
          <a:p>
            <a:pPr algn="ctr"/>
            <a:r>
              <a:rPr lang="ru-RU" sz="1200" dirty="0">
                <a:solidFill>
                  <a:schemeClr val="tx2"/>
                </a:solidFill>
              </a:rPr>
              <a:t>Источник: Европейское региональное бюро ВОЗ. Предупреждение самоубийств. Глобальный императив. 2014</a:t>
            </a:r>
            <a:r>
              <a:rPr lang="ru-RU" sz="2000" dirty="0">
                <a:solidFill>
                  <a:schemeClr val="tx2"/>
                </a:solidFill>
              </a:rPr>
              <a:t>.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6297" y="6405331"/>
            <a:ext cx="1820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schemeClr val="bg1"/>
                </a:solidFill>
              </a:rPr>
              <a:t>Source</a:t>
            </a:r>
            <a:r>
              <a:rPr lang="en-GB" sz="1200" dirty="0">
                <a:solidFill>
                  <a:schemeClr val="bg1"/>
                </a:solidFill>
              </a:rPr>
              <a:t>: WHO (2014)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F3506CC-BE96-4A28-BFDA-1A92587C00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7500" y="0"/>
            <a:ext cx="55856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10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F7BC29-D8F1-4DF7-A85D-C377A3CB1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ru-RU" sz="2800" dirty="0"/>
              <a:t>Внедрение стратегии сокращения вредного употребления алкоголя. Актуальные меры для Беларуси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78CE7E-94CD-45CF-A1A0-ED9D26D97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" y="1416762"/>
            <a:ext cx="4402832" cy="4713288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Акцизы (крепость)</a:t>
            </a:r>
          </a:p>
          <a:p>
            <a:r>
              <a:rPr lang="ru-RU" dirty="0"/>
              <a:t>Ограничение </a:t>
            </a:r>
            <a:r>
              <a:rPr lang="en-US" dirty="0"/>
              <a:t>18/20 </a:t>
            </a:r>
            <a:r>
              <a:rPr lang="ru-RU" dirty="0"/>
              <a:t>лет</a:t>
            </a:r>
          </a:p>
          <a:p>
            <a:r>
              <a:rPr lang="ru-RU" dirty="0"/>
              <a:t>Места продаж</a:t>
            </a:r>
          </a:p>
          <a:p>
            <a:r>
              <a:rPr lang="ru-RU" dirty="0"/>
              <a:t>Время продаж</a:t>
            </a:r>
          </a:p>
          <a:p>
            <a:r>
              <a:rPr lang="ru-RU" dirty="0"/>
              <a:t>Пиво – алкогольный напиток</a:t>
            </a:r>
          </a:p>
          <a:p>
            <a:pPr marL="0" indent="0">
              <a:buNone/>
            </a:pPr>
            <a:r>
              <a:rPr lang="ru-RU" sz="1100" dirty="0"/>
              <a:t>Источник. Профилактика неинфекционных заболеваний и борьба с ними в Беларуси: Аргументы в пользу инвестирования. ВОЗ, ПРООН. 2018</a:t>
            </a:r>
            <a:endParaRPr lang="en-US" sz="1100" dirty="0"/>
          </a:p>
        </p:txBody>
      </p:sp>
      <p:sp>
        <p:nvSpPr>
          <p:cNvPr id="5" name="AutoShape 4" descr="https://previews.dropbox.com/p/thumb/AAl2zUx6RJyBtjvJGqc2nP08Y0q0Ll1mi4q8kdaf9zv08uhwgJPzsRSStCvQVHRM-3kZrZxSt01Lt1cSgwgpp0t_XCW8Q6T8q4VLhjZr5niRfkNOaJ7FQh5_nilWlC84GtRmS8j8ydPyOEIYNmZn7TtvJFxTJWLYKwLIJ-UTVnh13Yj3NzgtgR6tmZsfjEPJkwfKSj_LdS_MPl1xIzV8LrjbGenWtGay-PCrcTgV45MxbYBIfgz4i97oREDkVPlhrjBqEo9sIzUOClr8ivyle2JIY9pKJhqNPEMs8VYzWlQj2rzB33q9HLHapZYNXduIYrPaRz-wZos7busvroKoRVt9/p.jpeg?fv_content=true&amp;size_mode=5">
            <a:extLst>
              <a:ext uri="{FF2B5EF4-FFF2-40B4-BE49-F238E27FC236}">
                <a16:creationId xmlns:a16="http://schemas.microsoft.com/office/drawing/2014/main" xmlns="" id="{7BFFE22B-4AF0-4B10-A7FB-8D356A4130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BD35B17-3864-490F-8A9E-A28983F04A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331912"/>
            <a:ext cx="4572000" cy="5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60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7BED5B-97CC-4F24-9AA7-A8B662EA6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32656"/>
            <a:ext cx="9463056" cy="1367879"/>
          </a:xfrm>
        </p:spPr>
        <p:txBody>
          <a:bodyPr/>
          <a:lstStyle/>
          <a:p>
            <a:r>
              <a:rPr lang="ru-RU" sz="2000" dirty="0"/>
              <a:t>Сравнение уровня смертности от самоубийств и случайных отравлений алкоголем в России и Беларуси на фоне реализации антиалкогольной политики в России 2010-2014 г.г.. Трудоспособное население. 1995 – 2017.</a:t>
            </a:r>
            <a:br>
              <a:rPr lang="ru-RU" sz="2000" dirty="0"/>
            </a:br>
            <a:r>
              <a:rPr lang="ru-RU" sz="1200" dirty="0"/>
              <a:t>Источник. Белстат, Беларусь и Россия. 2018.</a:t>
            </a:r>
            <a:endParaRPr lang="en-US" sz="1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A51EEF6-E04B-433B-B616-1E783B5D3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617147"/>
            <a:ext cx="5757686" cy="52731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3FB707-B0BB-4F44-A312-CC61A45F37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34750"/>
            <a:ext cx="2592288" cy="38534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F1774326-CBA8-4EBD-94AC-E9E6DA088844}"/>
              </a:ext>
            </a:extLst>
          </p:cNvPr>
          <p:cNvCxnSpPr/>
          <p:nvPr/>
        </p:nvCxnSpPr>
        <p:spPr bwMode="auto">
          <a:xfrm flipH="1">
            <a:off x="6012160" y="4293096"/>
            <a:ext cx="360040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43BFE9AA-2A75-42D0-B72D-155FACC4BF81}"/>
              </a:ext>
            </a:extLst>
          </p:cNvPr>
          <p:cNvCxnSpPr/>
          <p:nvPr/>
        </p:nvCxnSpPr>
        <p:spPr bwMode="auto">
          <a:xfrm flipH="1">
            <a:off x="6012160" y="5301208"/>
            <a:ext cx="36004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80679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2D4A6-3777-4DE0-9203-A6166776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88913"/>
            <a:ext cx="8579297" cy="1143000"/>
          </a:xfrm>
        </p:spPr>
        <p:txBody>
          <a:bodyPr/>
          <a:lstStyle/>
          <a:p>
            <a:r>
              <a:rPr lang="ru-RU" sz="2800" dirty="0"/>
              <a:t>Устранение препятствий к получению медицинской помощи. 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9CA988-8122-437F-AD68-BA3FB4249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 descr="C:\UserProfiles\rusovichv\Desktop\policlinic.jpg">
            <a:extLst>
              <a:ext uri="{FF2B5EF4-FFF2-40B4-BE49-F238E27FC236}">
                <a16:creationId xmlns:a16="http://schemas.microsoft.com/office/drawing/2014/main" xmlns="" id="{244BE8F4-9513-44BA-824B-2CDD1112B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56925"/>
            <a:ext cx="7213400" cy="541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7A25DB-1803-4302-8DF7-38AD5F72C31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60779" y="44771"/>
            <a:ext cx="1675716" cy="230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082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73071F-D2BF-43A7-80F7-00448ED95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498836" cy="1143000"/>
          </a:xfrm>
        </p:spPr>
        <p:txBody>
          <a:bodyPr/>
          <a:lstStyle/>
          <a:p>
            <a:r>
              <a:rPr lang="ru-RU" dirty="0"/>
              <a:t>Препятствия. Обязательные медицинские осмотры и «Профессиональный отбор»</a:t>
            </a:r>
            <a:br>
              <a:rPr lang="ru-RU" dirty="0"/>
            </a:br>
            <a:r>
              <a:rPr lang="ru-RU" sz="1400" dirty="0"/>
              <a:t>Постановление 74 Министерства здравоохраненияРеспублики Беларусь 2019 года</a:t>
            </a:r>
            <a:endParaRPr lang="en-US" sz="1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6D20C01-FFC1-4803-885C-F713DB8CF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964" y="1628799"/>
            <a:ext cx="8768072" cy="12054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AA1D97-E257-439B-B37E-9DB1CFC504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964" y="2834240"/>
            <a:ext cx="8768072" cy="20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1739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2D4A6-3777-4DE0-9203-A6166776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Устранение препятствий к получению медицинской помощи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4FE2C6-0CBE-42A3-8F73-0DCF520DB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Оказание всей психиатрической и наркологической помощи конфиденциально и на бесплатной основе</a:t>
            </a:r>
          </a:p>
          <a:p>
            <a:r>
              <a:rPr lang="ru-RU" sz="2400" dirty="0"/>
              <a:t>Внедрение компенсации амбулаторного лечения</a:t>
            </a:r>
          </a:p>
          <a:p>
            <a:r>
              <a:rPr lang="ru-RU" sz="2400" dirty="0"/>
              <a:t>Отмена ограничений по профессии, любительским водительским правам пациентов с психическими заболеваниями, зависимостями при обращении за помощью.</a:t>
            </a:r>
          </a:p>
          <a:p>
            <a:r>
              <a:rPr lang="ru-RU" sz="2400" dirty="0"/>
              <a:t>Декриминализация (замена уголовного наказания административным) легального оборота наркотических обезболивающих и транквилизаторов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0336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2D4A6-3777-4DE0-9203-A6166776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88913"/>
            <a:ext cx="8579297" cy="1143000"/>
          </a:xfrm>
        </p:spPr>
        <p:txBody>
          <a:bodyPr/>
          <a:lstStyle/>
          <a:p>
            <a:r>
              <a:rPr lang="ru-RU" sz="2800" dirty="0"/>
              <a:t>Устранение препятствий к получению медицинской помощи. Примеры. Конвенция ООН о правах инвалидов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9CA988-8122-437F-AD68-BA3FB4249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/>
              <a:t>К инвалидам относятся лица с устойчивыми физическими, психическими, интеллектуальными или сенсорными нарушениями, которые при взаимодействии с различными барьерами могут мешать их полному и эффективному участию в жизни общества наравне с другими.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E3420B-54AC-4D44-AF45-C2F6B8EE1D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5437" y="2996952"/>
            <a:ext cx="681893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87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2D4A6-3777-4DE0-9203-A6166776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Устранение препятствий к получению медицинской помощи. Примеры.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16756F21-9E35-4485-8515-2D94E1D977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9589"/>
            <a:ext cx="6912768" cy="518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173354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472</Words>
  <Application>Microsoft Office PowerPoint</Application>
  <PresentationFormat>Экран (4:3)</PresentationFormat>
  <Paragraphs>74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Default Design</vt:lpstr>
      <vt:lpstr>Как можно улучшить стратегии профилактики суицидов в Беларуси: обзор рекомендаций ВОЗ и лучших международных практик. </vt:lpstr>
      <vt:lpstr>Слайд 2</vt:lpstr>
      <vt:lpstr>Внедрение стратегии сокращения вредного употребления алкоголя. Актуальные меры для Беларуси.</vt:lpstr>
      <vt:lpstr>Сравнение уровня смертности от самоубийств и случайных отравлений алкоголем в России и Беларуси на фоне реализации антиалкогольной политики в России 2010-2014 г.г.. Трудоспособное население. 1995 – 2017. Источник. Белстат, Беларусь и Россия. 2018.</vt:lpstr>
      <vt:lpstr>Устранение препятствий к получению медицинской помощи. </vt:lpstr>
      <vt:lpstr>Препятствия. Обязательные медицинские осмотры и «Профессиональный отбор» Постановление 74 Министерства здравоохраненияРеспублики Беларусь 2019 года</vt:lpstr>
      <vt:lpstr>Устранение препятствий к получению медицинской помощи </vt:lpstr>
      <vt:lpstr>Устранение препятствий к получению медицинской помощи. Примеры. Конвенция ООН о правах инвалидов</vt:lpstr>
      <vt:lpstr>Устранение препятствий к получению медицинской помощи. Примеры.</vt:lpstr>
      <vt:lpstr>Устранение препятствий к получению медицинской помощи. Примеры. Декриминализация</vt:lpstr>
      <vt:lpstr>Раннее выявление и лечение. Роль врача общей практики. Обучение.</vt:lpstr>
      <vt:lpstr>Слайд 12</vt:lpstr>
      <vt:lpstr>Слайд 13</vt:lpstr>
      <vt:lpstr>Стимулирование основных защитных факторов предотвращения  употребления алкоголя, табака, других ПАВ в Исландии. (adapted from .J.Sicfusson. Evidence based prevention The Iceland Model)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Сможем ли мы позволить себе интегрированную помощь на дому, когда постареем?   Международный опыт и перспективы для Беларуси</dc:title>
  <dc:creator>RUSOVICH, Valiantsin</dc:creator>
  <cp:lastModifiedBy>1</cp:lastModifiedBy>
  <cp:revision>86</cp:revision>
  <cp:lastPrinted>2019-11-13T15:27:18Z</cp:lastPrinted>
  <dcterms:created xsi:type="dcterms:W3CDTF">2019-09-12T10:34:07Z</dcterms:created>
  <dcterms:modified xsi:type="dcterms:W3CDTF">2020-12-17T10:17:45Z</dcterms:modified>
</cp:coreProperties>
</file>