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6" r:id="rId11"/>
    <p:sldId id="268" r:id="rId12"/>
    <p:sldId id="264" r:id="rId13"/>
    <p:sldId id="265" r:id="rId14"/>
    <p:sldId id="267" r:id="rId15"/>
    <p:sldId id="269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0344D-3A2D-4C8A-9991-E199538F1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740CF9-3E4B-405E-A95F-2898220C5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12315F-8198-43C4-A08F-5AA221F58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CF3DF5-4C00-46F6-86D8-B669C782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D085C-3FD4-47F2-911C-3862B87F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909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260C-8A49-4B0F-A080-1424A739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A5FD02-9446-4E54-A81E-4168A8985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1FFEA4-44FD-4D6E-BEF5-1D3C2FB1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D0D70-B669-4BBB-97A6-ACF97BE1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4F106A-758B-4450-A4B7-6DB5819A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800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E2D492-0811-4FFA-895A-A2E52BF12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E4A454-E8E7-4896-863A-F3CD6FAB3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A53ED-DDE1-450B-BD36-114DF410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7CA7A-8034-49BA-8CD3-F46294FF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8B1A1-F3AC-4DCC-BF9E-A94D9CC0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20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CA36-2F8F-4022-A78E-0A4D5E1B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D1EE9-30C6-433F-B27D-F292CCF9C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6A38A-DA34-4E31-9B1A-419FD37D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6E58E-E010-497B-BE77-4E100F2F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98876-4CF2-4F9F-8256-F9AC8536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7E152-9AB4-4B22-9691-C1FE780A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64FC2-B729-4A1F-849C-A130D066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585C2-01DB-4D68-A1CD-0956C1A4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EA696-8C83-4F91-85E0-982347C8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7D3E0-2B44-44AC-9F52-EAD880E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688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D47E1-3AB7-4A5C-919A-DD31101F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D2FF7-52FB-4FDE-8CE0-E0A81E3BD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EFB516-D85C-430C-B43A-89B851BCD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82FAC6-EB63-4893-A390-857AE45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1F57D-0A04-4334-A6F3-D677BC3B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94132C-91A6-4F42-854A-64A42F67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759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5D7AF-16F3-4495-BB25-9AE88F54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E661B4-83CF-4431-9466-943C059C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26DEDA-6A2E-4932-93FC-D7B988DD8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AD50EC-611F-49CB-94F7-6228B38BB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3E8C09-EBF0-4A7E-A7CF-F03638427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0D1658-F07C-4272-808B-3D5ECF07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897CE6-A674-42B8-9C88-179B23BE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776C81-C55E-4388-98C3-6EB692A1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351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7F8D1-E4DC-4206-9AFB-584C7479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3FCD67-6FAA-4CBC-BE0A-1B39A2DA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E247AD-7395-4059-8DB9-16E9C078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085791-D835-412F-AC9A-E436D2D9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243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A34626-DA0C-4469-8B9B-D7F09694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663215-6FE2-42DF-868F-9415A321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66DECD-3F5D-4E5D-B847-B725336B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706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A84BF-FA3C-4882-B777-D8BF283E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4B239-DE8F-4897-8A3B-497FC5CC4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5FE116-5F38-4515-BB53-7182D1E73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32309-4570-4D37-A8AE-3123A203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907944-BEAA-42E2-8C18-0D8A7988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3CD97F-3A04-45CF-8071-0FBEC19F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519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F4429-8961-43E4-9580-6814A703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297452-2102-48F0-B283-ECC6272EF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B33234-644A-4484-A64C-BEEA39A2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AE47C8-215A-4683-BC7B-49E28A0D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8F280-C2BE-4618-9D84-EE08A2CD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B3D504-AD29-4AE7-8AC6-C442F681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2148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2CCD6-780E-4650-BAEB-016BD5FF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B677B0-4D21-496F-9321-05DFB0E76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5E9653-76C5-4BB0-85B1-68DDCAD7D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7FBD-CFCC-499F-B6C7-F6917181F43D}" type="datetimeFigureOut">
              <a:rPr lang="LID4096" smtClean="0"/>
              <a:t>10/28/2020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1E73C-A153-4807-93B3-1D1475E49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883E6-92A6-4479-8D67-C092C733C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CAA0-8F06-442D-BFAE-A4DD5238E31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861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_Droplet_1080p">
            <a:hlinkClick r:id="" action="ppaction://media"/>
            <a:extLst>
              <a:ext uri="{FF2B5EF4-FFF2-40B4-BE49-F238E27FC236}">
                <a16:creationId xmlns:a16="http://schemas.microsoft.com/office/drawing/2014/main" id="{CBDD6ED9-2EE3-4636-86ED-0FD8E4F5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634"/>
                </p14:media>
              </p:ext>
            </p:extLst>
          </p:nvPr>
        </p:nvPicPr>
        <p:blipFill>
          <a:blip r:embed="rId4">
            <a:lum bright="40000" contrast="-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9674FE-32E6-4C7F-9B67-87109F048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4" y="3961052"/>
            <a:ext cx="2195323" cy="25906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7EA2A-667A-4189-9946-CA090E23E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363" y="271083"/>
            <a:ext cx="10859511" cy="3641415"/>
          </a:xfrm>
        </p:spPr>
        <p:txBody>
          <a:bodyPr>
            <a:norm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Нормативно-правовое обеспечение и организация работы кабинета ОЗТ</a:t>
            </a:r>
            <a:endParaRPr lang="LID4096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EBAAA-F858-4BC7-846A-BE73063DB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0782"/>
            <a:ext cx="9144000" cy="221721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Пикиреня В.И.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БГМУ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 2020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3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C371A-A9B2-484A-A6FD-FA3098EA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Нормативные правовые акты Республики Беларусь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C20A5-0329-4CC0-AE11-AC6E7DFB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4025"/>
            <a:ext cx="10515600" cy="3712938"/>
          </a:xfrm>
        </p:spPr>
        <p:txBody>
          <a:bodyPr/>
          <a:lstStyle/>
          <a:p>
            <a:r>
              <a:rPr lang="ru-RU" dirty="0"/>
              <a:t>Закон Республики Беларусь «Об оказании психиатрической помощи» от 7 января 2012 г. N 349-3</a:t>
            </a:r>
          </a:p>
          <a:p>
            <a:pPr lvl="1"/>
            <a:r>
              <a:rPr lang="ru-RU" dirty="0"/>
              <a:t>Статья 21. Пациенты при оказании им психиатрической помощи имеют право на оказание психиатрической помощи, необходимой по медицинским показаниям. </a:t>
            </a:r>
          </a:p>
          <a:p>
            <a:endParaRPr lang="ru-RU" dirty="0"/>
          </a:p>
          <a:p>
            <a:r>
              <a:rPr lang="ru-RU" dirty="0"/>
              <a:t>Наркология – часть психиатрии.</a:t>
            </a:r>
          </a:p>
          <a:p>
            <a:endParaRPr lang="ru-RU" b="1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9267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B5B8B-5388-47BB-85EB-02F932AA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Закон РБ О наркотических средствах, психотропных веществах, их прекурсорах и аналогах</a:t>
            </a:r>
            <a:endParaRPr lang="LID4096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0D836-AE07-440B-9FB5-47FE83D8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Статья 18. Использование наркотических средств, психотропных веществ в медицинских целях</a:t>
            </a:r>
          </a:p>
          <a:p>
            <a:endParaRPr lang="ru-RU" dirty="0"/>
          </a:p>
          <a:p>
            <a:r>
              <a:rPr lang="ru-RU" dirty="0"/>
              <a:t>Наркотические средства, психотропные вещества используются в медицинских целях для </a:t>
            </a:r>
            <a:r>
              <a:rPr lang="ru-RU"/>
              <a:t>… облегчения психического </a:t>
            </a:r>
            <a:r>
              <a:rPr lang="ru-RU" dirty="0"/>
              <a:t>страдания … в соответствии с медицинскими показаниями на основании клинических протоколов, утвержденных Министерством здравоохранения Республики Беларусь.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1786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12924-1074-4054-8871-FA33B5C7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Обоснование наркологической помощи</a:t>
            </a:r>
            <a:br>
              <a:rPr lang="ru-RU" dirty="0"/>
            </a:br>
            <a:r>
              <a:rPr lang="ru-RU" sz="2000" dirty="0"/>
              <a:t>(Постановление МЗ и МВД  от 27 августа 2003 г. № 202/39)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AED49-8B15-4DF9-9AA2-40F361810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Глава 34. Лечебно-профилактические мероприятия в отношении лиц, имеющих психические расстройства.</a:t>
            </a:r>
          </a:p>
          <a:p>
            <a:endParaRPr lang="ru-RU" dirty="0"/>
          </a:p>
          <a:p>
            <a:pPr lvl="1"/>
            <a:r>
              <a:rPr lang="ru-RU" dirty="0"/>
              <a:t>Психиатрическая помощь </a:t>
            </a:r>
            <a:r>
              <a:rPr lang="ru-RU" dirty="0" err="1"/>
              <a:t>спецконтингенту</a:t>
            </a:r>
            <a:r>
              <a:rPr lang="ru-RU" dirty="0"/>
              <a:t> оказывается в соответствии с Законом Республики Беларусь от 1 июля 1999 года "О психиатрической помощи и гарантиях прав граждан при ее оказании" (Национальный реестр правовых актов Республики Беларусь, 1999 г., № 52, 2/49), иными нормативными правовыми актами.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0938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21BD2-F73D-4D0B-AAFF-37704C98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Обоснование наркологической помощи</a:t>
            </a:r>
            <a:br>
              <a:rPr lang="ru-RU" dirty="0"/>
            </a:br>
            <a:r>
              <a:rPr lang="ru-RU" sz="2000" dirty="0"/>
              <a:t>(Постановление МЗ и МВД  от 27 августа 2003 г. № 202/39)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2E771-B5E2-4055-A3BA-5945D5087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07"/>
            <a:ext cx="10515600" cy="4101356"/>
          </a:xfrm>
        </p:spPr>
        <p:txBody>
          <a:bodyPr/>
          <a:lstStyle/>
          <a:p>
            <a:r>
              <a:rPr lang="ru-RU" dirty="0"/>
              <a:t>Глава 36. Особенности медицинской помощи больным наркоманией (токсикоманией)</a:t>
            </a:r>
          </a:p>
          <a:p>
            <a:endParaRPr lang="ru-RU" dirty="0"/>
          </a:p>
          <a:p>
            <a:pPr lvl="1"/>
            <a:r>
              <a:rPr lang="ru-RU" dirty="0"/>
              <a:t>Конкретный выбор методов лечения осуществляет врач психиатр-нарколог или врач-психиатр с учетом индивидуальных особенностей больных наркоманией, вида и стадии наркомании, сопутствующих заболеваний в соответствии с нормативными правовыми актами Министерства здравоохранения Республики Беларусь и МВД.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3948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86E50-C3E2-4B71-8740-4F8D5D1D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Нормативные правовые акты Министерства здравоохранения Республики Беларусь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B5ED3-4B0B-4E8D-A301-318564FB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582"/>
            <a:ext cx="10515600" cy="4717657"/>
          </a:xfrm>
        </p:spPr>
        <p:txBody>
          <a:bodyPr>
            <a:normAutofit/>
          </a:bodyPr>
          <a:lstStyle/>
          <a:p>
            <a:r>
              <a:rPr lang="ru-RU" sz="3200" dirty="0"/>
              <a:t>Приказ Министерства здравоохранения Республики Беларусь от 31.12.2010 № 1387 «Клинический протокол оказания медицинской помощи пациентам с психическими и поведенческими расстройствами»</a:t>
            </a:r>
          </a:p>
          <a:p>
            <a:endParaRPr lang="ru-RU" sz="3200" dirty="0"/>
          </a:p>
          <a:p>
            <a:r>
              <a:rPr lang="ru-RU" sz="3200" dirty="0"/>
              <a:t>Показания: </a:t>
            </a:r>
          </a:p>
          <a:p>
            <a:pPr lvl="1"/>
            <a:r>
              <a:rPr lang="ru-RU" sz="2800" dirty="0"/>
              <a:t>Синдром зависимости от опиоидов</a:t>
            </a:r>
          </a:p>
          <a:p>
            <a:pPr lvl="1" fontAlgn="ctr"/>
            <a:r>
              <a:rPr lang="ru-RU" sz="2800" dirty="0"/>
              <a:t>употребление опиоидов инъекционным путем</a:t>
            </a:r>
            <a:endParaRPr lang="ru-RU" sz="1600" dirty="0"/>
          </a:p>
          <a:p>
            <a:pPr lvl="1" fontAlgn="ctr"/>
            <a:r>
              <a:rPr lang="ru-RU" sz="2800" dirty="0"/>
              <a:t>возраст старше 18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67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86E50-C3E2-4B71-8740-4F8D5D1D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Нормативные правовые акты Министерства здравоохранения Республики Беларусь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B5ED3-4B0B-4E8D-A301-318564FB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175"/>
            <a:ext cx="10515600" cy="4050064"/>
          </a:xfrm>
        </p:spPr>
        <p:txBody>
          <a:bodyPr>
            <a:normAutofit/>
          </a:bodyPr>
          <a:lstStyle/>
          <a:p>
            <a:r>
              <a:rPr lang="ru-RU" sz="3200" dirty="0"/>
              <a:t>Постановление Министерства здравоохранения Республики Беларусь от 28 декабря 2004 г. № 51</a:t>
            </a:r>
          </a:p>
          <a:p>
            <a:pPr lvl="1"/>
            <a:r>
              <a:rPr lang="ru-RU" sz="2800" dirty="0"/>
              <a:t>«Об утверждении Инструкции о порядке приобретения, хранения, реализации и использования наркотических средств и психотропных веществ в медицинских целях»</a:t>
            </a:r>
          </a:p>
          <a:p>
            <a:pPr lvl="1"/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960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744C4-B015-4387-90FD-ABD5ED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Успешный опыт взаимодействия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E883D-DA36-4234-A120-27C3636E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Единичные случаи доставки метадона в ИВС</a:t>
            </a:r>
          </a:p>
          <a:p>
            <a:endParaRPr lang="ru-RU" sz="3200" dirty="0"/>
          </a:p>
          <a:p>
            <a:r>
              <a:rPr lang="ru-RU" sz="3200" dirty="0"/>
              <a:t>Получение метадона пациентами ЗТ в г. Гродно в РУВД</a:t>
            </a:r>
          </a:p>
          <a:p>
            <a:pPr lvl="1"/>
            <a:r>
              <a:rPr lang="ru-RU" sz="2800" dirty="0"/>
              <a:t>Лучше пациентам</a:t>
            </a:r>
          </a:p>
          <a:p>
            <a:pPr lvl="1"/>
            <a:r>
              <a:rPr lang="ru-RU" sz="2800" dirty="0"/>
              <a:t>Спокойнее работникам МВД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35671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AFA43-C251-4052-9A1E-15BB22D0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совершенствования помощи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D5A5A0-E0DB-43CE-9AD6-12F6BC453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754"/>
            <a:ext cx="10515600" cy="4539631"/>
          </a:xfrm>
        </p:spPr>
        <p:txBody>
          <a:bodyPr/>
          <a:lstStyle/>
          <a:p>
            <a:r>
              <a:rPr lang="ru-RU" dirty="0"/>
              <a:t>Получение заместительной терапии при административных задержаниях во всех регионах</a:t>
            </a:r>
          </a:p>
          <a:p>
            <a:endParaRPr lang="ru-RU" dirty="0"/>
          </a:p>
          <a:p>
            <a:r>
              <a:rPr lang="ru-RU" dirty="0"/>
              <a:t>Плавное снижение дозы ОЗТ при попадании в ИВС и СИЗО</a:t>
            </a:r>
          </a:p>
          <a:p>
            <a:endParaRPr lang="ru-RU" dirty="0"/>
          </a:p>
          <a:p>
            <a:r>
              <a:rPr lang="ru-RU" dirty="0"/>
              <a:t>Применение заместительной терапии в системе ДИН МВД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6594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_Droplet_1080p">
            <a:hlinkClick r:id="" action="ppaction://media"/>
            <a:extLst>
              <a:ext uri="{FF2B5EF4-FFF2-40B4-BE49-F238E27FC236}">
                <a16:creationId xmlns:a16="http://schemas.microsoft.com/office/drawing/2014/main" id="{CBDD6ED9-2EE3-4636-86ED-0FD8E4F5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634"/>
                </p14:media>
              </p:ext>
            </p:extLst>
          </p:nvPr>
        </p:nvPicPr>
        <p:blipFill>
          <a:blip r:embed="rId4">
            <a:lum bright="40000" contrast="-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7EA2A-667A-4189-9946-CA090E23E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363" y="271083"/>
            <a:ext cx="10859511" cy="2961685"/>
          </a:xfrm>
        </p:spPr>
        <p:txBody>
          <a:bodyPr>
            <a:norm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Нормативно-правовое обеспечение и организация работы кабинета ОЗТ</a:t>
            </a:r>
            <a:endParaRPr lang="LID4096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EBAAA-F858-4BC7-846A-BE73063DB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0782"/>
            <a:ext cx="9144000" cy="221721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Пикиреня В.И.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БГМУ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 2020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85150B-FE16-459A-A884-65775694D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4" y="3961052"/>
            <a:ext cx="2195323" cy="25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142D9-5EC3-4248-991D-7B1CC390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245"/>
          </a:xfrm>
        </p:spPr>
        <p:txBody>
          <a:bodyPr>
            <a:normAutofit/>
          </a:bodyPr>
          <a:lstStyle/>
          <a:p>
            <a:r>
              <a:rPr lang="ru-RU" sz="3600" b="1" dirty="0"/>
              <a:t>Совместная позиция ВОЗ/УООННП/ЮНЭЙДС, 2004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5B3BB-34E9-4DF9-BAB9-90C92C18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073"/>
            <a:ext cx="10515600" cy="5029200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Заместительная поддерживающая терапия – один из наиболее эффективных методов лечения опиоидной зависимости. </a:t>
            </a:r>
          </a:p>
          <a:p>
            <a:pPr lvl="1"/>
            <a:r>
              <a:rPr lang="ru-RU" dirty="0"/>
              <a:t>Заместительная поддерживающая терапия – основной компонент приближенных к населению подходов к ведению пациентов с опиоидной зависимостью и профилактике инфицирования ВИЧ среди ПИН.</a:t>
            </a:r>
          </a:p>
          <a:p>
            <a:pPr lvl="1"/>
            <a:r>
              <a:rPr lang="ru-RU" dirty="0"/>
              <a:t>Организацию заместительной поддерживающей терапии следует рассматривать как важный вариант выбора среди возможных методов лечения в районах с высокой распространенностью опиоидной зависимости..</a:t>
            </a:r>
          </a:p>
          <a:p>
            <a:pPr lvl="1"/>
            <a:r>
              <a:rPr lang="ru-RU" dirty="0"/>
              <a:t>Назначение заместительной терапии и выдача лицам с опиоидной зависимостью опиоидных агонистов для приема – в рамках официально признанной медицинской практики, утвержденной компетентными органами, – согласуется с положениями Конвенций 1961 и 1971 гг. о наркотических и психотропных веществах.</a:t>
            </a:r>
            <a:endParaRPr lang="LID4096" dirty="0"/>
          </a:p>
          <a:p>
            <a:pPr lvl="1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8218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87DA1-78C7-4233-9F62-64C5AC6A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Позиция ВОЗ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BD913-DF92-40EA-AEDF-4353AC20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ru-RU" dirty="0"/>
              <a:t>С 2005 года бупренорфин и метадон входят в Стандартный перечень основных лекарственных средств</a:t>
            </a:r>
          </a:p>
          <a:p>
            <a:r>
              <a:rPr lang="ru-RU" dirty="0"/>
              <a:t>В 2009 году выпущено руководство  по психосоциальному сопровождению и фармакологической терапии опиоидной зависимости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51465-8506-489B-A9F1-2F025139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976" y="365125"/>
            <a:ext cx="4482398" cy="63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5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03E22-C949-4C5C-AE55-982C1BDB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D6C1C-8B2A-4602-94AD-9C950ABB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3205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dirty="0"/>
              <a:t>Медицинская</a:t>
            </a:r>
          </a:p>
          <a:p>
            <a:pPr>
              <a:lnSpc>
                <a:spcPct val="200000"/>
              </a:lnSpc>
            </a:pPr>
            <a:r>
              <a:rPr lang="ru-RU" dirty="0"/>
              <a:t>Социальная</a:t>
            </a:r>
          </a:p>
          <a:p>
            <a:pPr>
              <a:lnSpc>
                <a:spcPct val="200000"/>
              </a:lnSpc>
            </a:pPr>
            <a:r>
              <a:rPr lang="ru-RU" dirty="0"/>
              <a:t>Экономическая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AED2E-9B9B-45D7-B4A4-2A622B2F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356" y="221325"/>
            <a:ext cx="4632101" cy="6551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280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2C57F-ED68-4ACA-BFC2-CFE8141E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кого и  для чего ОЗТ в РОВД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B51433-28A1-45EC-BA79-9A799C6F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700" dirty="0"/>
              <a:t>Для пациентов, которые уже находятся на заместительной терапии</a:t>
            </a:r>
          </a:p>
          <a:p>
            <a:pPr>
              <a:lnSpc>
                <a:spcPct val="150000"/>
              </a:lnSpc>
            </a:pPr>
            <a:endParaRPr lang="ru-RU" sz="2700" dirty="0"/>
          </a:p>
          <a:p>
            <a:pPr>
              <a:lnSpc>
                <a:spcPct val="150000"/>
              </a:lnSpc>
            </a:pPr>
            <a:r>
              <a:rPr lang="ru-RU" sz="2700" dirty="0"/>
              <a:t>Резкое прекращение вызывает выраженный синдром отмены на 2-3 сутки</a:t>
            </a:r>
          </a:p>
          <a:p>
            <a:pPr>
              <a:lnSpc>
                <a:spcPct val="150000"/>
              </a:lnSpc>
            </a:pPr>
            <a:r>
              <a:rPr lang="ru-RU" sz="2700" dirty="0"/>
              <a:t>Продолжительность более нескольких недель</a:t>
            </a:r>
          </a:p>
          <a:p>
            <a:pPr>
              <a:lnSpc>
                <a:spcPct val="150000"/>
              </a:lnSpc>
            </a:pPr>
            <a:r>
              <a:rPr lang="ru-RU" sz="2700" dirty="0"/>
              <a:t>«Проблемный» задержанный в учреждении</a:t>
            </a:r>
            <a:endParaRPr lang="LID4096" sz="2700" dirty="0"/>
          </a:p>
        </p:txBody>
      </p:sp>
    </p:spTree>
    <p:extLst>
      <p:ext uri="{BB962C8B-B14F-4D97-AF65-F5344CB8AC3E}">
        <p14:creationId xmlns:p14="http://schemas.microsoft.com/office/powerpoint/2010/main" val="225725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FAABB-A932-4CEC-AFEC-490B6940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кого и для чего ОЗТ в МЛС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BCB44-1F32-4BB9-9998-2C2C0074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29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Для людей с синдромом зависимости от опиоидов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Для лечения зависимости</a:t>
            </a:r>
          </a:p>
          <a:p>
            <a:pPr>
              <a:lnSpc>
                <a:spcPct val="150000"/>
              </a:lnSpc>
            </a:pPr>
            <a:r>
              <a:rPr lang="ru-RU" dirty="0"/>
              <a:t>Снижения риска передозировки после освобождения</a:t>
            </a:r>
          </a:p>
          <a:p>
            <a:pPr>
              <a:lnSpc>
                <a:spcPct val="150000"/>
              </a:lnSpc>
            </a:pPr>
            <a:r>
              <a:rPr lang="ru-RU" dirty="0"/>
              <a:t>Преемственности между службами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2320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73B8A5-CCED-4E0A-9C9C-CD3BC997E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80" y="182621"/>
            <a:ext cx="8900439" cy="6492757"/>
          </a:xfrm>
        </p:spPr>
      </p:pic>
    </p:spTree>
    <p:extLst>
      <p:ext uri="{BB962C8B-B14F-4D97-AF65-F5344CB8AC3E}">
        <p14:creationId xmlns:p14="http://schemas.microsoft.com/office/powerpoint/2010/main" val="59665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2014E-667A-4173-8B2D-2D40D9E7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31" y="373217"/>
            <a:ext cx="10515600" cy="1325563"/>
          </a:xfrm>
        </p:spPr>
        <p:txBody>
          <a:bodyPr/>
          <a:lstStyle/>
          <a:p>
            <a:r>
              <a:rPr lang="ru-RU" dirty="0"/>
              <a:t>Законодательная база Беларуси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DF673-13D1-49B0-8CFD-B3F3F420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2212"/>
          </a:xfrm>
        </p:spPr>
        <p:txBody>
          <a:bodyPr>
            <a:normAutofit/>
          </a:bodyPr>
          <a:lstStyle/>
          <a:p>
            <a:r>
              <a:rPr lang="ru-RU" dirty="0"/>
              <a:t>Основным органом УИС является ДИН МВД РБ</a:t>
            </a:r>
          </a:p>
          <a:p>
            <a:pPr lvl="1"/>
            <a:r>
              <a:rPr lang="ru-RU" dirty="0"/>
              <a:t>Отделение организации медицинского обеспечения (2002)</a:t>
            </a:r>
          </a:p>
          <a:p>
            <a:pPr lvl="1"/>
            <a:r>
              <a:rPr lang="ru-RU" dirty="0"/>
              <a:t>Инструкция по медицинскому обеспечению лиц, содержащихся в учреждениях </a:t>
            </a:r>
            <a:r>
              <a:rPr lang="ru-RU" dirty="0" err="1"/>
              <a:t>уголовноисполнительной</a:t>
            </a:r>
            <a:r>
              <a:rPr lang="ru-RU" dirty="0"/>
              <a:t> системы МВД РБ</a:t>
            </a:r>
          </a:p>
          <a:p>
            <a:pPr lvl="2"/>
            <a:r>
              <a:rPr lang="ru-RU" dirty="0"/>
              <a:t>Постановление МЗ и МВД  от 27 августа 2003 г. № 202/39</a:t>
            </a:r>
          </a:p>
          <a:p>
            <a:pPr lvl="1"/>
            <a:r>
              <a:rPr lang="ru-RU" dirty="0"/>
              <a:t>Организация оказания медицинской помощи в учреждениях уголовно-исполнительной системы   осуществляется на основании устанавливаемых законодательством государственных минимальных социальных стандартов в области здравоохранения</a:t>
            </a:r>
          </a:p>
          <a:p>
            <a:pPr lvl="1"/>
            <a:r>
              <a:rPr lang="ru-RU" dirty="0"/>
              <a:t>При отсутствии возможности оказания в учреждениях уголовно-исполнительной системы неотложной и плановой медицинской помощи необходимые лечебно-диагностические мероприятия проводятся соответствующими организациями гражданского здравоохранения. </a:t>
            </a:r>
          </a:p>
        </p:txBody>
      </p:sp>
    </p:spTree>
    <p:extLst>
      <p:ext uri="{BB962C8B-B14F-4D97-AF65-F5344CB8AC3E}">
        <p14:creationId xmlns:p14="http://schemas.microsoft.com/office/powerpoint/2010/main" val="45883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375A-C491-44DB-9CE6-C3913656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Нормативные правовые акты Республики Беларусь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EF20E-E95B-44F5-ACFB-7C88E41A3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699"/>
            <a:ext cx="10515600" cy="4093264"/>
          </a:xfrm>
        </p:spPr>
        <p:txBody>
          <a:bodyPr/>
          <a:lstStyle/>
          <a:p>
            <a:r>
              <a:rPr lang="ru-RU" dirty="0"/>
              <a:t>Закон Республики Беларусь «О здравоохранении» от 18 июня 1993 г. № 2435-XII</a:t>
            </a:r>
          </a:p>
          <a:p>
            <a:endParaRPr lang="ru-RU" dirty="0"/>
          </a:p>
          <a:p>
            <a:r>
              <a:rPr lang="ru-RU" dirty="0"/>
              <a:t>Статья 41. Пациент имеет право на:</a:t>
            </a:r>
          </a:p>
          <a:p>
            <a:r>
              <a:rPr lang="ru-RU" dirty="0"/>
              <a:t>получение медицинской помощи;</a:t>
            </a:r>
          </a:p>
          <a:p>
            <a:r>
              <a:rPr lang="ru-RU" dirty="0"/>
              <a:t>участие в выборе методов оказания медицинской помощи;</a:t>
            </a:r>
          </a:p>
          <a:p>
            <a:pPr lvl="1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06704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742</Words>
  <Application>Microsoft Office PowerPoint</Application>
  <PresentationFormat>Широкоэкранный</PresentationFormat>
  <Paragraphs>89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Нормативно-правовое обеспечение и организация работы кабинета ОЗТ</vt:lpstr>
      <vt:lpstr>Совместная позиция ВОЗ/УООННП/ЮНЭЙДС, 2004</vt:lpstr>
      <vt:lpstr>Позиция ВОЗ</vt:lpstr>
      <vt:lpstr>Эффективность</vt:lpstr>
      <vt:lpstr>Для кого и  для чего ОЗТ в РОВД</vt:lpstr>
      <vt:lpstr>Для кого и для чего ОЗТ в МЛС</vt:lpstr>
      <vt:lpstr>Презентация PowerPoint</vt:lpstr>
      <vt:lpstr>Законодательная база Беларуси</vt:lpstr>
      <vt:lpstr>Нормативные правовые акты Республики Беларусь</vt:lpstr>
      <vt:lpstr>Нормативные правовые акты Республики Беларусь</vt:lpstr>
      <vt:lpstr>Закон РБ О наркотических средствах, психотропных веществах, их прекурсорах и аналогах</vt:lpstr>
      <vt:lpstr>Обоснование наркологической помощи (Постановление МЗ и МВД  от 27 августа 2003 г. № 202/39)</vt:lpstr>
      <vt:lpstr>Обоснование наркологической помощи (Постановление МЗ и МВД  от 27 августа 2003 г. № 202/39)</vt:lpstr>
      <vt:lpstr>Нормативные правовые акты Министерства здравоохранения Республики Беларусь</vt:lpstr>
      <vt:lpstr>Нормативные правовые акты Министерства здравоохранения Республики Беларусь</vt:lpstr>
      <vt:lpstr>Успешный опыт взаимодействия</vt:lpstr>
      <vt:lpstr>Перспективы совершенствования помощи</vt:lpstr>
      <vt:lpstr>Нормативно-правовое обеспечение и организация работы кабинета ОЗТ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Законодательные основы опиоидной заместительной терапии</dc:title>
  <dc:creator>Uladzimir Pikirenia</dc:creator>
  <cp:lastModifiedBy>Uladzimir Pikirenia</cp:lastModifiedBy>
  <cp:revision>27</cp:revision>
  <dcterms:created xsi:type="dcterms:W3CDTF">2020-10-27T16:53:58Z</dcterms:created>
  <dcterms:modified xsi:type="dcterms:W3CDTF">2020-10-28T05:26:35Z</dcterms:modified>
</cp:coreProperties>
</file>