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2"/>
  </p:notesMasterIdLst>
  <p:sldIdLst>
    <p:sldId id="270" r:id="rId3"/>
    <p:sldId id="308" r:id="rId4"/>
    <p:sldId id="310" r:id="rId5"/>
    <p:sldId id="286" r:id="rId6"/>
    <p:sldId id="287" r:id="rId7"/>
    <p:sldId id="288" r:id="rId8"/>
    <p:sldId id="292" r:id="rId9"/>
    <p:sldId id="290" r:id="rId10"/>
    <p:sldId id="311" r:id="rId11"/>
    <p:sldId id="291" r:id="rId12"/>
    <p:sldId id="293" r:id="rId13"/>
    <p:sldId id="312" r:id="rId14"/>
    <p:sldId id="313" r:id="rId15"/>
    <p:sldId id="279" r:id="rId16"/>
    <p:sldId id="280" r:id="rId17"/>
    <p:sldId id="294" r:id="rId18"/>
    <p:sldId id="295" r:id="rId19"/>
    <p:sldId id="296" r:id="rId20"/>
    <p:sldId id="297" r:id="rId21"/>
    <p:sldId id="309" r:id="rId22"/>
    <p:sldId id="300" r:id="rId23"/>
    <p:sldId id="301" r:id="rId24"/>
    <p:sldId id="273" r:id="rId25"/>
    <p:sldId id="262" r:id="rId26"/>
    <p:sldId id="304" r:id="rId27"/>
    <p:sldId id="305" r:id="rId28"/>
    <p:sldId id="306" r:id="rId29"/>
    <p:sldId id="316" r:id="rId30"/>
    <p:sldId id="31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8" autoAdjust="0"/>
  </p:normalViewPr>
  <p:slideViewPr>
    <p:cSldViewPr>
      <p:cViewPr varScale="1">
        <p:scale>
          <a:sx n="74" d="100"/>
          <a:sy n="74" d="100"/>
        </p:scale>
        <p:origin x="-108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98378675294415"/>
          <c:y val="5.4424709678004217E-2"/>
          <c:w val="0.45078365033470758"/>
          <c:h val="0.60178650391779831"/>
        </c:manualLayout>
      </c:layout>
      <c:pieChart>
        <c:varyColors val="1"/>
        <c:ser>
          <c:idx val="0"/>
          <c:order val="0"/>
          <c:explosion val="2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40" b="1" i="0" baseline="0"/>
                  </a:pPr>
                  <a:endParaRPr lang="ru-RU"/>
                </a:p>
              </c:txPr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40" b="1" i="0" baseline="0"/>
                  </a:pPr>
                  <a:endParaRPr lang="ru-RU"/>
                </a:p>
              </c:txPr>
            </c:dLbl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РБ!$A$47:$A$58</c:f>
              <c:strCache>
                <c:ptCount val="12"/>
                <c:pt idx="0">
                  <c:v>педиатр</c:v>
                </c:pt>
                <c:pt idx="1">
                  <c:v>гинеколог</c:v>
                </c:pt>
                <c:pt idx="2">
                  <c:v>психолог</c:v>
                </c:pt>
                <c:pt idx="3">
                  <c:v>уролог (андролог)</c:v>
                </c:pt>
                <c:pt idx="4">
                  <c:v>нарколог</c:v>
                </c:pt>
                <c:pt idx="5">
                  <c:v>дерматолог</c:v>
                </c:pt>
                <c:pt idx="6">
                  <c:v>эндокринолог</c:v>
                </c:pt>
                <c:pt idx="7">
                  <c:v>валеолог</c:v>
                </c:pt>
                <c:pt idx="8">
                  <c:v>невролог</c:v>
                </c:pt>
                <c:pt idx="9">
                  <c:v>врач-психотерапевт</c:v>
                </c:pt>
                <c:pt idx="10">
                  <c:v>медицинская сестра</c:v>
                </c:pt>
                <c:pt idx="11">
                  <c:v>акушерка</c:v>
                </c:pt>
              </c:strCache>
            </c:strRef>
          </c:cat>
          <c:val>
            <c:numRef>
              <c:f>РБ!$P$47:$P$58</c:f>
              <c:numCache>
                <c:formatCode>General</c:formatCode>
                <c:ptCount val="12"/>
                <c:pt idx="0">
                  <c:v>7062</c:v>
                </c:pt>
                <c:pt idx="1">
                  <c:v>17457</c:v>
                </c:pt>
                <c:pt idx="2">
                  <c:v>9815</c:v>
                </c:pt>
                <c:pt idx="3">
                  <c:v>2406</c:v>
                </c:pt>
                <c:pt idx="4">
                  <c:v>2543</c:v>
                </c:pt>
                <c:pt idx="5">
                  <c:v>605</c:v>
                </c:pt>
                <c:pt idx="6">
                  <c:v>635</c:v>
                </c:pt>
                <c:pt idx="7">
                  <c:v>1981</c:v>
                </c:pt>
                <c:pt idx="8">
                  <c:v>1067</c:v>
                </c:pt>
                <c:pt idx="9">
                  <c:v>154</c:v>
                </c:pt>
                <c:pt idx="10">
                  <c:v>492</c:v>
                </c:pt>
                <c:pt idx="11">
                  <c:v>1121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F4-4C67-94FE-AC9CBADAD0F2}"/>
            </c:ext>
          </c:extLst>
        </c:ser>
        <c:dLbls>
          <c:showPercent val="1"/>
        </c:dLbls>
        <c:firstSliceAng val="0"/>
      </c:pieChart>
    </c:plotArea>
    <c:legend>
      <c:legendPos val="r"/>
      <c:legendEntry>
        <c:idx val="2"/>
        <c:txPr>
          <a:bodyPr/>
          <a:lstStyle/>
          <a:p>
            <a:pPr rtl="0">
              <a:defRPr sz="1400" b="1" i="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400" b="1" i="0" baseline="0"/>
            </a:pPr>
            <a:endParaRPr lang="ru-RU"/>
          </a:p>
        </c:txPr>
      </c:legendEntry>
      <c:layout>
        <c:manualLayout>
          <c:xMode val="edge"/>
          <c:yMode val="edge"/>
          <c:x val="0.56462165719945501"/>
          <c:y val="0"/>
          <c:w val="0.40023309937364732"/>
          <c:h val="0.63678551286983476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963023404457865"/>
          <c:y val="0.10023316488424022"/>
          <c:w val="0.38824486965036115"/>
          <c:h val="0.67102620754495268"/>
        </c:manualLayout>
      </c:layout>
      <c:pieChart>
        <c:varyColors val="1"/>
        <c:ser>
          <c:idx val="0"/>
          <c:order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500" b="1" i="0" baseline="0"/>
                  </a:pPr>
                  <a:endParaRPr lang="ru-RU"/>
                </a:p>
              </c:txPr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500" b="1" i="0" baseline="0"/>
                  </a:pPr>
                  <a:endParaRPr lang="ru-RU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0" i="0" baseline="0"/>
                </a:pPr>
                <a:endParaRPr lang="ru-RU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(РБ!$A$4,РБ!$A$9,РБ!$A$18,РБ!$A$25,РБ!$A$32)</c:f>
              <c:strCache>
                <c:ptCount val="5"/>
                <c:pt idx="0">
                  <c:v>Блок 1. Соматическое здоровье.</c:v>
                </c:pt>
                <c:pt idx="1">
                  <c:v>Блок 2. Репродуктивное здоровье.</c:v>
                </c:pt>
                <c:pt idx="2">
                  <c:v>Блок 3. Психосоциальные проблемы.</c:v>
                </c:pt>
                <c:pt idx="3">
                  <c:v>Блок 4. Здоровый образ жизни.</c:v>
                </c:pt>
                <c:pt idx="4">
                  <c:v>Блок 5. Зависимости</c:v>
                </c:pt>
              </c:strCache>
            </c:strRef>
          </c:cat>
          <c:val>
            <c:numRef>
              <c:f>(РБ!$P$8,РБ!$P$17,РБ!$P$24,РБ!$P$31,РБ!$P$37)</c:f>
              <c:numCache>
                <c:formatCode>0</c:formatCode>
                <c:ptCount val="5"/>
                <c:pt idx="0">
                  <c:v>10157</c:v>
                </c:pt>
                <c:pt idx="1">
                  <c:v>35746</c:v>
                </c:pt>
                <c:pt idx="2">
                  <c:v>17955</c:v>
                </c:pt>
                <c:pt idx="3">
                  <c:v>16559</c:v>
                </c:pt>
                <c:pt idx="4">
                  <c:v>4897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97-456D-BBB9-D83C833C6F50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(РБ!$A$4,РБ!$A$9,РБ!$A$18,РБ!$A$25,РБ!$A$32)</c:f>
              <c:strCache>
                <c:ptCount val="5"/>
                <c:pt idx="0">
                  <c:v>Блок 1. Соматическое здоровье.</c:v>
                </c:pt>
                <c:pt idx="1">
                  <c:v>Блок 2. Репродуктивное здоровье.</c:v>
                </c:pt>
                <c:pt idx="2">
                  <c:v>Блок 3. Психосоциальные проблемы.</c:v>
                </c:pt>
                <c:pt idx="3">
                  <c:v>Блок 4. Здоровый образ жизни.</c:v>
                </c:pt>
                <c:pt idx="4">
                  <c:v>Блок 5. Зависимости</c:v>
                </c:pt>
              </c:strCache>
            </c:strRef>
          </c:cat>
          <c:val>
            <c:numRef>
              <c:f>(РБ!$Q$8,РБ!$Q$17,РБ!$Q$24,РБ!$Q$31,РБ!$Q$37)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97-456D-BBB9-D83C833C6F50}"/>
            </c:ext>
          </c:extLst>
        </c:ser>
        <c:dLbls>
          <c:showPercent val="1"/>
        </c:dLbls>
        <c:firstSliceAng val="0"/>
      </c:pieChart>
    </c:plotArea>
    <c:legend>
      <c:legendPos val="r"/>
      <c:legendEntry>
        <c:idx val="2"/>
        <c:txPr>
          <a:bodyPr/>
          <a:lstStyle/>
          <a:p>
            <a:pPr rtl="0">
              <a:defRPr sz="1600" b="1" i="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600" b="1" i="0" baseline="0"/>
            </a:pPr>
            <a:endParaRPr lang="ru-RU"/>
          </a:p>
        </c:txPr>
      </c:legendEntry>
      <c:layout>
        <c:manualLayout>
          <c:xMode val="edge"/>
          <c:yMode val="edge"/>
          <c:x val="0.61559161995350975"/>
          <c:y val="8.362745098039219E-2"/>
          <c:w val="0.36303022018081077"/>
          <c:h val="0.74223520425377332"/>
        </c:manualLayout>
      </c:layout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475308641975315E-2"/>
          <c:y val="7.0727047481386821E-2"/>
          <c:w val="0.88117283950617342"/>
          <c:h val="0.684321767544277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24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69A-48C7-9964-3B7A67104584}"/>
              </c:ext>
            </c:extLst>
          </c:dPt>
          <c:dPt>
            <c:idx val="1"/>
            <c:explosion val="3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69A-48C7-9964-3B7A67104584}"/>
              </c:ext>
            </c:extLst>
          </c:dPt>
          <c:dPt>
            <c:idx val="2"/>
            <c:explosion val="4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69A-48C7-9964-3B7A67104584}"/>
              </c:ext>
            </c:extLst>
          </c:dPt>
          <c:dPt>
            <c:idx val="3"/>
            <c:explosion val="3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69A-48C7-9964-3B7A671045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Непсихотические расстройства</c:v>
                </c:pt>
                <c:pt idx="1">
                  <c:v>Умственная отсталость </c:v>
                </c:pt>
                <c:pt idx="2">
                  <c:v>Психотические расстройства</c:v>
                </c:pt>
                <c:pt idx="3">
                  <c:v>РАС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0.76000000000000012</c:v>
                </c:pt>
                <c:pt idx="1">
                  <c:v>0.18000000000000002</c:v>
                </c:pt>
                <c:pt idx="2">
                  <c:v>3.0000000000000002E-2</c:v>
                </c:pt>
                <c:pt idx="3">
                  <c:v>3.0000000000000002E-2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9A-48C7-9964-3B7A67104584}"/>
            </c:ext>
          </c:extLst>
        </c:ser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1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95-4F0A-AED3-E08612B81EC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24</c:v>
                </c:pt>
                <c:pt idx="1">
                  <c:v>1.3800000000000001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95-4F0A-AED3-E08612B81EC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29</c:v>
                </c:pt>
                <c:pt idx="1">
                  <c:v>1.6500000000000001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95-4F0A-AED3-E08612B81EC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18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395-4F0A-AED3-E08612B81EC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29</c:v>
                </c:pt>
                <c:pt idx="1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395-4F0A-AED3-E08612B81ECD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18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395-4F0A-AED3-E08612B81ECD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4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Лист1!$H$2:$H$3</c:f>
              <c:numCache>
                <c:formatCode>General</c:formatCode>
                <c:ptCount val="2"/>
                <c:pt idx="0">
                  <c:v>28</c:v>
                </c:pt>
                <c:pt idx="1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395-4F0A-AED3-E08612B81ECD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2019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80" b="1" i="0" baseline="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Абсолютное число</c:v>
                </c:pt>
                <c:pt idx="1">
                  <c:v>На 100 тыс. детского населения</c:v>
                </c:pt>
              </c:strCache>
            </c:strRef>
          </c:cat>
          <c:val>
            <c:numRef>
              <c:f>Лист1!$I$2:$I$3</c:f>
              <c:numCache>
                <c:formatCode>General</c:formatCode>
                <c:ptCount val="2"/>
                <c:pt idx="0">
                  <c:v>26</c:v>
                </c:pt>
                <c:pt idx="1">
                  <c:v>1.4</c:v>
                </c:pt>
              </c:numCache>
            </c:numRef>
          </c:val>
        </c:ser>
        <c:dLbls/>
        <c:gapWidth val="182"/>
        <c:axId val="110475520"/>
        <c:axId val="110563328"/>
      </c:barChart>
      <c:catAx>
        <c:axId val="1104755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563328"/>
        <c:crosses val="autoZero"/>
        <c:auto val="1"/>
        <c:lblAlgn val="ctr"/>
        <c:lblOffset val="100"/>
      </c:catAx>
      <c:valAx>
        <c:axId val="11056332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47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404D56-F9E9-4A72-A7BB-F771F4F57754}" type="doc">
      <dgm:prSet loTypeId="urn:microsoft.com/office/officeart/2005/8/layout/pList1#1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F4CBC275-B4FB-44C4-BF9D-91ED8D8B0BA4}">
      <dgm:prSet phldrT="[Text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Выявление учащихся, групп риска</a:t>
          </a:r>
          <a:endParaRPr lang="it-IT" sz="1400" b="1" dirty="0"/>
        </a:p>
      </dgm:t>
    </dgm:pt>
    <dgm:pt modelId="{059FF3A8-9AAE-4977-B825-D33AC7C89AF9}" type="parTrans" cxnId="{FC79121C-F7B3-4EBF-A6D2-123B48E17978}">
      <dgm:prSet/>
      <dgm:spPr/>
      <dgm:t>
        <a:bodyPr/>
        <a:lstStyle/>
        <a:p>
          <a:endParaRPr lang="it-IT" sz="2200"/>
        </a:p>
      </dgm:t>
    </dgm:pt>
    <dgm:pt modelId="{37A7AC39-65B8-4D19-91F8-2B634EB0FD5B}" type="sibTrans" cxnId="{FC79121C-F7B3-4EBF-A6D2-123B48E17978}">
      <dgm:prSet/>
      <dgm:spPr/>
      <dgm:t>
        <a:bodyPr/>
        <a:lstStyle/>
        <a:p>
          <a:endParaRPr lang="it-IT" sz="2200"/>
        </a:p>
      </dgm:t>
    </dgm:pt>
    <dgm:pt modelId="{8753340E-D2B3-4CB2-A166-22A30DA6E2B2}">
      <dgm:prSet phldrT="[Text]" custT="1"/>
      <dgm:spPr/>
      <dgm:t>
        <a:bodyPr/>
        <a:lstStyle/>
        <a:p>
          <a:r>
            <a:rPr lang="ru-RU" sz="1400" b="1" dirty="0" smtClean="0"/>
            <a:t>Обучение школьного персонала</a:t>
          </a:r>
          <a:endParaRPr lang="it-IT" sz="1400" b="1" dirty="0"/>
        </a:p>
      </dgm:t>
    </dgm:pt>
    <dgm:pt modelId="{AD71F957-4FB8-4D0D-8BEA-00ACB79F8B46}" type="parTrans" cxnId="{E9B26D9E-31B2-4392-AB84-FBED7875A522}">
      <dgm:prSet/>
      <dgm:spPr/>
      <dgm:t>
        <a:bodyPr/>
        <a:lstStyle/>
        <a:p>
          <a:endParaRPr lang="it-IT" sz="2200"/>
        </a:p>
      </dgm:t>
    </dgm:pt>
    <dgm:pt modelId="{92C8DE06-FA1C-4A6D-8DE1-C2C8DF3AE6FB}" type="sibTrans" cxnId="{E9B26D9E-31B2-4392-AB84-FBED7875A522}">
      <dgm:prSet/>
      <dgm:spPr/>
      <dgm:t>
        <a:bodyPr/>
        <a:lstStyle/>
        <a:p>
          <a:endParaRPr lang="it-IT" sz="2200"/>
        </a:p>
      </dgm:t>
    </dgm:pt>
    <dgm:pt modelId="{462AEA9C-5BD8-4227-8C7D-22EF671D2098}">
      <dgm:prSet phldrT="[Text]" custT="1"/>
      <dgm:spPr/>
      <dgm:t>
        <a:bodyPr/>
        <a:lstStyle/>
        <a:p>
          <a:r>
            <a:rPr lang="ru-RU" sz="1400" b="1" dirty="0" smtClean="0"/>
            <a:t>Мероприятия по повышению осведомленности среди подростков</a:t>
          </a:r>
          <a:endParaRPr lang="en-GB" sz="1400" b="1" dirty="0" smtClean="0"/>
        </a:p>
      </dgm:t>
    </dgm:pt>
    <dgm:pt modelId="{5DBFD26C-4A73-4113-BFE4-A02B156A62BE}" type="parTrans" cxnId="{C45EFD46-191D-465A-8D79-76DB33C8FF21}">
      <dgm:prSet/>
      <dgm:spPr/>
      <dgm:t>
        <a:bodyPr/>
        <a:lstStyle/>
        <a:p>
          <a:endParaRPr lang="it-IT" sz="2200"/>
        </a:p>
      </dgm:t>
    </dgm:pt>
    <dgm:pt modelId="{714C5271-A6AF-426B-B18E-035A9BB3F9CC}" type="sibTrans" cxnId="{C45EFD46-191D-465A-8D79-76DB33C8FF21}">
      <dgm:prSet/>
      <dgm:spPr/>
      <dgm:t>
        <a:bodyPr/>
        <a:lstStyle/>
        <a:p>
          <a:endParaRPr lang="it-IT" sz="2200"/>
        </a:p>
      </dgm:t>
    </dgm:pt>
    <dgm:pt modelId="{C0ACD96C-AB5B-44C0-9F45-CFACB23B7F02}" type="pres">
      <dgm:prSet presAssocID="{6A404D56-F9E9-4A72-A7BB-F771F4F577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8AA5C58-E4C4-4DA5-8676-4983D2DAAFBC}" type="pres">
      <dgm:prSet presAssocID="{F4CBC275-B4FB-44C4-BF9D-91ED8D8B0BA4}" presName="compNode" presStyleCnt="0"/>
      <dgm:spPr/>
      <dgm:t>
        <a:bodyPr/>
        <a:lstStyle/>
        <a:p>
          <a:endParaRPr lang="en-GB"/>
        </a:p>
      </dgm:t>
    </dgm:pt>
    <dgm:pt modelId="{AD948DE1-6A58-4778-BD95-ED1451E069E0}" type="pres">
      <dgm:prSet presAssocID="{F4CBC275-B4FB-44C4-BF9D-91ED8D8B0BA4}" presName="pictRect" presStyleLbl="node1" presStyleIdx="0" presStyleCnt="3" custScaleY="68528" custLinFactNeighborX="-63" custLinFactNeighborY="6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n-GB"/>
        </a:p>
      </dgm:t>
    </dgm:pt>
    <dgm:pt modelId="{265D667F-DD6C-4CB4-8947-2B1D38C8EA87}" type="pres">
      <dgm:prSet presAssocID="{F4CBC275-B4FB-44C4-BF9D-91ED8D8B0BA4}" presName="textRect" presStyleLbl="revTx" presStyleIdx="0" presStyleCnt="3" custScaleY="134515" custLinFactNeighborX="-63" custLinFactNeighborY="-332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2495AD-CAB7-4A17-B335-3D9127233649}" type="pres">
      <dgm:prSet presAssocID="{37A7AC39-65B8-4D19-91F8-2B634EB0FD5B}" presName="sibTrans" presStyleLbl="sibTrans2D1" presStyleIdx="0" presStyleCnt="0"/>
      <dgm:spPr/>
      <dgm:t>
        <a:bodyPr/>
        <a:lstStyle/>
        <a:p>
          <a:endParaRPr lang="en-GB"/>
        </a:p>
      </dgm:t>
    </dgm:pt>
    <dgm:pt modelId="{3309C71C-6B35-4044-9509-B2B5FB911E4F}" type="pres">
      <dgm:prSet presAssocID="{8753340E-D2B3-4CB2-A166-22A30DA6E2B2}" presName="compNode" presStyleCnt="0"/>
      <dgm:spPr/>
      <dgm:t>
        <a:bodyPr/>
        <a:lstStyle/>
        <a:p>
          <a:endParaRPr lang="en-GB"/>
        </a:p>
      </dgm:t>
    </dgm:pt>
    <dgm:pt modelId="{ED9E9FE5-CB2A-4C20-8283-4130D8D53D66}" type="pres">
      <dgm:prSet presAssocID="{8753340E-D2B3-4CB2-A166-22A30DA6E2B2}" presName="pictRect" presStyleLbl="node1" presStyleIdx="1" presStyleCnt="3" custScaleY="9882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8D257D0E-8ED1-49A0-926C-D7D9AEC31BB2}" type="pres">
      <dgm:prSet presAssocID="{8753340E-D2B3-4CB2-A166-22A30DA6E2B2}" presName="textRect" presStyleLbl="revTx" presStyleIdx="1" presStyleCnt="3" custScaleY="168946" custLinFactNeighborY="112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24866F-7E6C-4038-AEE2-1E6278B4AF1F}" type="pres">
      <dgm:prSet presAssocID="{92C8DE06-FA1C-4A6D-8DE1-C2C8DF3AE6FB}" presName="sibTrans" presStyleLbl="sibTrans2D1" presStyleIdx="0" presStyleCnt="0"/>
      <dgm:spPr/>
      <dgm:t>
        <a:bodyPr/>
        <a:lstStyle/>
        <a:p>
          <a:endParaRPr lang="en-GB"/>
        </a:p>
      </dgm:t>
    </dgm:pt>
    <dgm:pt modelId="{DECF4CF2-8130-4177-91B3-5E81DEC5D4E9}" type="pres">
      <dgm:prSet presAssocID="{462AEA9C-5BD8-4227-8C7D-22EF671D2098}" presName="compNode" presStyleCnt="0"/>
      <dgm:spPr/>
      <dgm:t>
        <a:bodyPr/>
        <a:lstStyle/>
        <a:p>
          <a:endParaRPr lang="en-GB"/>
        </a:p>
      </dgm:t>
    </dgm:pt>
    <dgm:pt modelId="{4BB77216-E3BC-4CBC-9A74-97D1496CE6DE}" type="pres">
      <dgm:prSet presAssocID="{462AEA9C-5BD8-4227-8C7D-22EF671D2098}" presName="pictRect" presStyleLbl="node1" presStyleIdx="2" presStyleCnt="3" custScaleY="98828" custLinFactNeighborX="4251" custLinFactNeighborY="-2149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000" r="-5000"/>
          </a:stretch>
        </a:blipFill>
      </dgm:spPr>
      <dgm:t>
        <a:bodyPr/>
        <a:lstStyle/>
        <a:p>
          <a:endParaRPr lang="en-GB"/>
        </a:p>
      </dgm:t>
    </dgm:pt>
    <dgm:pt modelId="{1F294605-036A-43A6-8505-9338E1335008}" type="pres">
      <dgm:prSet presAssocID="{462AEA9C-5BD8-4227-8C7D-22EF671D2098}" presName="textRect" presStyleLbl="revTx" presStyleIdx="2" presStyleCnt="3" custScaleY="175271" custLinFactNeighborX="63" custLinFactNeighborY="144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DFB3404-083E-4129-BABC-E10B16E02D20}" type="presOf" srcId="{92C8DE06-FA1C-4A6D-8DE1-C2C8DF3AE6FB}" destId="{B424866F-7E6C-4038-AEE2-1E6278B4AF1F}" srcOrd="0" destOrd="0" presId="urn:microsoft.com/office/officeart/2005/8/layout/pList1#1"/>
    <dgm:cxn modelId="{47A39BDF-5EC2-4D4E-B8C5-6B6AA275B00E}" type="presOf" srcId="{462AEA9C-5BD8-4227-8C7D-22EF671D2098}" destId="{1F294605-036A-43A6-8505-9338E1335008}" srcOrd="0" destOrd="0" presId="urn:microsoft.com/office/officeart/2005/8/layout/pList1#1"/>
    <dgm:cxn modelId="{136DB974-BE8C-473C-A838-88200D1ACAAB}" type="presOf" srcId="{8753340E-D2B3-4CB2-A166-22A30DA6E2B2}" destId="{8D257D0E-8ED1-49A0-926C-D7D9AEC31BB2}" srcOrd="0" destOrd="0" presId="urn:microsoft.com/office/officeart/2005/8/layout/pList1#1"/>
    <dgm:cxn modelId="{70AB4AFF-C648-47C3-B3EA-903E2D6F94C8}" type="presOf" srcId="{F4CBC275-B4FB-44C4-BF9D-91ED8D8B0BA4}" destId="{265D667F-DD6C-4CB4-8947-2B1D38C8EA87}" srcOrd="0" destOrd="0" presId="urn:microsoft.com/office/officeart/2005/8/layout/pList1#1"/>
    <dgm:cxn modelId="{E9B26D9E-31B2-4392-AB84-FBED7875A522}" srcId="{6A404D56-F9E9-4A72-A7BB-F771F4F57754}" destId="{8753340E-D2B3-4CB2-A166-22A30DA6E2B2}" srcOrd="1" destOrd="0" parTransId="{AD71F957-4FB8-4D0D-8BEA-00ACB79F8B46}" sibTransId="{92C8DE06-FA1C-4A6D-8DE1-C2C8DF3AE6FB}"/>
    <dgm:cxn modelId="{E0F75F65-994D-414A-A07A-21B73FD76D9D}" type="presOf" srcId="{37A7AC39-65B8-4D19-91F8-2B634EB0FD5B}" destId="{542495AD-CAB7-4A17-B335-3D9127233649}" srcOrd="0" destOrd="0" presId="urn:microsoft.com/office/officeart/2005/8/layout/pList1#1"/>
    <dgm:cxn modelId="{FC79121C-F7B3-4EBF-A6D2-123B48E17978}" srcId="{6A404D56-F9E9-4A72-A7BB-F771F4F57754}" destId="{F4CBC275-B4FB-44C4-BF9D-91ED8D8B0BA4}" srcOrd="0" destOrd="0" parTransId="{059FF3A8-9AAE-4977-B825-D33AC7C89AF9}" sibTransId="{37A7AC39-65B8-4D19-91F8-2B634EB0FD5B}"/>
    <dgm:cxn modelId="{C45EFD46-191D-465A-8D79-76DB33C8FF21}" srcId="{6A404D56-F9E9-4A72-A7BB-F771F4F57754}" destId="{462AEA9C-5BD8-4227-8C7D-22EF671D2098}" srcOrd="2" destOrd="0" parTransId="{5DBFD26C-4A73-4113-BFE4-A02B156A62BE}" sibTransId="{714C5271-A6AF-426B-B18E-035A9BB3F9CC}"/>
    <dgm:cxn modelId="{E818942B-AD4D-4884-9877-4C63EF131D3B}" type="presOf" srcId="{6A404D56-F9E9-4A72-A7BB-F771F4F57754}" destId="{C0ACD96C-AB5B-44C0-9F45-CFACB23B7F02}" srcOrd="0" destOrd="0" presId="urn:microsoft.com/office/officeart/2005/8/layout/pList1#1"/>
    <dgm:cxn modelId="{2A0DA803-B8DD-4C38-B446-7A8FAB997BB5}" type="presParOf" srcId="{C0ACD96C-AB5B-44C0-9F45-CFACB23B7F02}" destId="{68AA5C58-E4C4-4DA5-8676-4983D2DAAFBC}" srcOrd="0" destOrd="0" presId="urn:microsoft.com/office/officeart/2005/8/layout/pList1#1"/>
    <dgm:cxn modelId="{2AFD7ECA-DD0D-45FC-8F04-78AA4E664B83}" type="presParOf" srcId="{68AA5C58-E4C4-4DA5-8676-4983D2DAAFBC}" destId="{AD948DE1-6A58-4778-BD95-ED1451E069E0}" srcOrd="0" destOrd="0" presId="urn:microsoft.com/office/officeart/2005/8/layout/pList1#1"/>
    <dgm:cxn modelId="{46226F70-3877-41BE-AD33-4E1CD59CCFA2}" type="presParOf" srcId="{68AA5C58-E4C4-4DA5-8676-4983D2DAAFBC}" destId="{265D667F-DD6C-4CB4-8947-2B1D38C8EA87}" srcOrd="1" destOrd="0" presId="urn:microsoft.com/office/officeart/2005/8/layout/pList1#1"/>
    <dgm:cxn modelId="{A24EA8AA-9121-4B80-A959-B16B824272E0}" type="presParOf" srcId="{C0ACD96C-AB5B-44C0-9F45-CFACB23B7F02}" destId="{542495AD-CAB7-4A17-B335-3D9127233649}" srcOrd="1" destOrd="0" presId="urn:microsoft.com/office/officeart/2005/8/layout/pList1#1"/>
    <dgm:cxn modelId="{3B90270F-776E-4B52-BBDA-FE05E05F9C8C}" type="presParOf" srcId="{C0ACD96C-AB5B-44C0-9F45-CFACB23B7F02}" destId="{3309C71C-6B35-4044-9509-B2B5FB911E4F}" srcOrd="2" destOrd="0" presId="urn:microsoft.com/office/officeart/2005/8/layout/pList1#1"/>
    <dgm:cxn modelId="{8F8B487D-8621-4E6F-8C7B-AF212ADDC5FE}" type="presParOf" srcId="{3309C71C-6B35-4044-9509-B2B5FB911E4F}" destId="{ED9E9FE5-CB2A-4C20-8283-4130D8D53D66}" srcOrd="0" destOrd="0" presId="urn:microsoft.com/office/officeart/2005/8/layout/pList1#1"/>
    <dgm:cxn modelId="{532FBE7F-5673-4D0F-B9A0-3A0EAD94CFE1}" type="presParOf" srcId="{3309C71C-6B35-4044-9509-B2B5FB911E4F}" destId="{8D257D0E-8ED1-49A0-926C-D7D9AEC31BB2}" srcOrd="1" destOrd="0" presId="urn:microsoft.com/office/officeart/2005/8/layout/pList1#1"/>
    <dgm:cxn modelId="{9C1D522A-40F7-4B65-BDAE-201BF5D79E41}" type="presParOf" srcId="{C0ACD96C-AB5B-44C0-9F45-CFACB23B7F02}" destId="{B424866F-7E6C-4038-AEE2-1E6278B4AF1F}" srcOrd="3" destOrd="0" presId="urn:microsoft.com/office/officeart/2005/8/layout/pList1#1"/>
    <dgm:cxn modelId="{CD9F8390-9D67-4830-8C47-DB885BA45B4A}" type="presParOf" srcId="{C0ACD96C-AB5B-44C0-9F45-CFACB23B7F02}" destId="{DECF4CF2-8130-4177-91B3-5E81DEC5D4E9}" srcOrd="4" destOrd="0" presId="urn:microsoft.com/office/officeart/2005/8/layout/pList1#1"/>
    <dgm:cxn modelId="{3F6A9EF7-1992-4CAF-A961-2A1DA8A48B09}" type="presParOf" srcId="{DECF4CF2-8130-4177-91B3-5E81DEC5D4E9}" destId="{4BB77216-E3BC-4CBC-9A74-97D1496CE6DE}" srcOrd="0" destOrd="0" presId="urn:microsoft.com/office/officeart/2005/8/layout/pList1#1"/>
    <dgm:cxn modelId="{EEC6D813-F843-4666-B69F-99C6728BC57C}" type="presParOf" srcId="{DECF4CF2-8130-4177-91B3-5E81DEC5D4E9}" destId="{1F294605-036A-43A6-8505-9338E1335008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04D56-F9E9-4A72-A7BB-F771F4F57754}" type="doc">
      <dgm:prSet loTypeId="urn:microsoft.com/office/officeart/2005/8/layout/pList1#2" loCatId="list" qsTypeId="urn:microsoft.com/office/officeart/2005/8/quickstyle/simple2" qsCatId="simple" csTypeId="urn:microsoft.com/office/officeart/2005/8/colors/colorful1#2" csCatId="colorful" phldr="1"/>
      <dgm:spPr/>
      <dgm:t>
        <a:bodyPr/>
        <a:lstStyle/>
        <a:p>
          <a:endParaRPr lang="it-IT"/>
        </a:p>
      </dgm:t>
    </dgm:pt>
    <dgm:pt modelId="{F4CBC275-B4FB-44C4-BF9D-91ED8D8B0BA4}">
      <dgm:prSet phldrT="[Text]" custT="1"/>
      <dgm:spPr/>
      <dgm:t>
        <a:bodyPr/>
        <a:lstStyle/>
        <a:p>
          <a:r>
            <a:rPr lang="ru-RU" sz="1400" b="1" dirty="0" smtClean="0"/>
            <a:t>Наращивание потенциала работников охраны ПЗ</a:t>
          </a:r>
          <a:endParaRPr lang="it-IT" sz="1400" b="1" dirty="0"/>
        </a:p>
      </dgm:t>
    </dgm:pt>
    <dgm:pt modelId="{059FF3A8-9AAE-4977-B825-D33AC7C89AF9}" type="parTrans" cxnId="{FC79121C-F7B3-4EBF-A6D2-123B48E17978}">
      <dgm:prSet/>
      <dgm:spPr/>
      <dgm:t>
        <a:bodyPr/>
        <a:lstStyle/>
        <a:p>
          <a:endParaRPr lang="it-IT"/>
        </a:p>
      </dgm:t>
    </dgm:pt>
    <dgm:pt modelId="{37A7AC39-65B8-4D19-91F8-2B634EB0FD5B}" type="sibTrans" cxnId="{FC79121C-F7B3-4EBF-A6D2-123B48E17978}">
      <dgm:prSet/>
      <dgm:spPr/>
      <dgm:t>
        <a:bodyPr/>
        <a:lstStyle/>
        <a:p>
          <a:endParaRPr lang="it-IT"/>
        </a:p>
      </dgm:t>
    </dgm:pt>
    <dgm:pt modelId="{8753340E-D2B3-4CB2-A166-22A30DA6E2B2}">
      <dgm:prSet phldrT="[Text]" custT="1"/>
      <dgm:spPr/>
      <dgm:t>
        <a:bodyPr/>
        <a:lstStyle/>
        <a:p>
          <a:r>
            <a:rPr lang="ru-RU" sz="1400" b="1" dirty="0" smtClean="0"/>
            <a:t>Наращивание потенциала работников ПМСП</a:t>
          </a:r>
          <a:endParaRPr lang="it-IT" sz="1400" b="1" dirty="0"/>
        </a:p>
      </dgm:t>
    </dgm:pt>
    <dgm:pt modelId="{AD71F957-4FB8-4D0D-8BEA-00ACB79F8B46}" type="parTrans" cxnId="{E9B26D9E-31B2-4392-AB84-FBED7875A522}">
      <dgm:prSet/>
      <dgm:spPr/>
      <dgm:t>
        <a:bodyPr/>
        <a:lstStyle/>
        <a:p>
          <a:endParaRPr lang="it-IT"/>
        </a:p>
      </dgm:t>
    </dgm:pt>
    <dgm:pt modelId="{92C8DE06-FA1C-4A6D-8DE1-C2C8DF3AE6FB}" type="sibTrans" cxnId="{E9B26D9E-31B2-4392-AB84-FBED7875A522}">
      <dgm:prSet/>
      <dgm:spPr/>
      <dgm:t>
        <a:bodyPr/>
        <a:lstStyle/>
        <a:p>
          <a:endParaRPr lang="it-IT"/>
        </a:p>
      </dgm:t>
    </dgm:pt>
    <dgm:pt modelId="{1A84BEF4-31C7-4194-A3DC-3784DCE8AC43}" type="pres">
      <dgm:prSet presAssocID="{6A404D56-F9E9-4A72-A7BB-F771F4F577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462D964-FD70-4885-8098-2AA110D56F13}" type="pres">
      <dgm:prSet presAssocID="{F4CBC275-B4FB-44C4-BF9D-91ED8D8B0BA4}" presName="compNode" presStyleCnt="0"/>
      <dgm:spPr/>
      <dgm:t>
        <a:bodyPr/>
        <a:lstStyle/>
        <a:p>
          <a:endParaRPr lang="en-GB"/>
        </a:p>
      </dgm:t>
    </dgm:pt>
    <dgm:pt modelId="{53EC60B8-5BAF-49D2-804A-865C9E46DA03}" type="pres">
      <dgm:prSet presAssocID="{F4CBC275-B4FB-44C4-BF9D-91ED8D8B0BA4}" presName="pict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6000" b="-16000"/>
          </a:stretch>
        </a:blipFill>
      </dgm:spPr>
      <dgm:t>
        <a:bodyPr/>
        <a:lstStyle/>
        <a:p>
          <a:endParaRPr lang="en-GB"/>
        </a:p>
      </dgm:t>
    </dgm:pt>
    <dgm:pt modelId="{061178F5-7847-4842-88B6-C228F44E3161}" type="pres">
      <dgm:prSet presAssocID="{F4CBC275-B4FB-44C4-BF9D-91ED8D8B0BA4}" presName="textRect" presStyleLbl="revTx" presStyleIdx="0" presStyleCnt="2" custScaleY="1739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2C956F-7347-44FC-A059-39471ECB2884}" type="pres">
      <dgm:prSet presAssocID="{37A7AC39-65B8-4D19-91F8-2B634EB0FD5B}" presName="sibTrans" presStyleLbl="sibTrans2D1" presStyleIdx="0" presStyleCnt="0"/>
      <dgm:spPr/>
      <dgm:t>
        <a:bodyPr/>
        <a:lstStyle/>
        <a:p>
          <a:endParaRPr lang="en-GB"/>
        </a:p>
      </dgm:t>
    </dgm:pt>
    <dgm:pt modelId="{861B3A7E-994B-4CB3-A64C-E45E0B946161}" type="pres">
      <dgm:prSet presAssocID="{8753340E-D2B3-4CB2-A166-22A30DA6E2B2}" presName="compNode" presStyleCnt="0"/>
      <dgm:spPr/>
      <dgm:t>
        <a:bodyPr/>
        <a:lstStyle/>
        <a:p>
          <a:endParaRPr lang="en-GB"/>
        </a:p>
      </dgm:t>
    </dgm:pt>
    <dgm:pt modelId="{45C1054B-1949-49C4-9C7C-BA1ED9C65415}" type="pres">
      <dgm:prSet presAssocID="{8753340E-D2B3-4CB2-A166-22A30DA6E2B2}" presName="pictRect" presStyleLbl="nod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en-GB"/>
        </a:p>
      </dgm:t>
    </dgm:pt>
    <dgm:pt modelId="{053AD1F7-F6ED-48A4-B0D7-9A4D5DEB9A5A}" type="pres">
      <dgm:prSet presAssocID="{8753340E-D2B3-4CB2-A166-22A30DA6E2B2}" presName="textRec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738FD92-6149-4D74-A0E3-277A933E7A8D}" type="presOf" srcId="{6A404D56-F9E9-4A72-A7BB-F771F4F57754}" destId="{1A84BEF4-31C7-4194-A3DC-3784DCE8AC43}" srcOrd="0" destOrd="0" presId="urn:microsoft.com/office/officeart/2005/8/layout/pList1#2"/>
    <dgm:cxn modelId="{5E450156-9846-400B-9DA6-261B1722FEB3}" type="presOf" srcId="{37A7AC39-65B8-4D19-91F8-2B634EB0FD5B}" destId="{2A2C956F-7347-44FC-A059-39471ECB2884}" srcOrd="0" destOrd="0" presId="urn:microsoft.com/office/officeart/2005/8/layout/pList1#2"/>
    <dgm:cxn modelId="{E9B26D9E-31B2-4392-AB84-FBED7875A522}" srcId="{6A404D56-F9E9-4A72-A7BB-F771F4F57754}" destId="{8753340E-D2B3-4CB2-A166-22A30DA6E2B2}" srcOrd="1" destOrd="0" parTransId="{AD71F957-4FB8-4D0D-8BEA-00ACB79F8B46}" sibTransId="{92C8DE06-FA1C-4A6D-8DE1-C2C8DF3AE6FB}"/>
    <dgm:cxn modelId="{F8660D3A-CA92-4352-B13C-13FF2715190F}" type="presOf" srcId="{8753340E-D2B3-4CB2-A166-22A30DA6E2B2}" destId="{053AD1F7-F6ED-48A4-B0D7-9A4D5DEB9A5A}" srcOrd="0" destOrd="0" presId="urn:microsoft.com/office/officeart/2005/8/layout/pList1#2"/>
    <dgm:cxn modelId="{330BF259-B846-4ED4-9694-3DD4653C3B38}" type="presOf" srcId="{F4CBC275-B4FB-44C4-BF9D-91ED8D8B0BA4}" destId="{061178F5-7847-4842-88B6-C228F44E3161}" srcOrd="0" destOrd="0" presId="urn:microsoft.com/office/officeart/2005/8/layout/pList1#2"/>
    <dgm:cxn modelId="{FC79121C-F7B3-4EBF-A6D2-123B48E17978}" srcId="{6A404D56-F9E9-4A72-A7BB-F771F4F57754}" destId="{F4CBC275-B4FB-44C4-BF9D-91ED8D8B0BA4}" srcOrd="0" destOrd="0" parTransId="{059FF3A8-9AAE-4977-B825-D33AC7C89AF9}" sibTransId="{37A7AC39-65B8-4D19-91F8-2B634EB0FD5B}"/>
    <dgm:cxn modelId="{029CC6AC-785A-4B57-9F2E-5B7F398837C6}" type="presParOf" srcId="{1A84BEF4-31C7-4194-A3DC-3784DCE8AC43}" destId="{F462D964-FD70-4885-8098-2AA110D56F13}" srcOrd="0" destOrd="0" presId="urn:microsoft.com/office/officeart/2005/8/layout/pList1#2"/>
    <dgm:cxn modelId="{1355AFED-451A-4A25-91BD-78F2B549CD50}" type="presParOf" srcId="{F462D964-FD70-4885-8098-2AA110D56F13}" destId="{53EC60B8-5BAF-49D2-804A-865C9E46DA03}" srcOrd="0" destOrd="0" presId="urn:microsoft.com/office/officeart/2005/8/layout/pList1#2"/>
    <dgm:cxn modelId="{8436E01A-C036-454E-B547-E3D474663C42}" type="presParOf" srcId="{F462D964-FD70-4885-8098-2AA110D56F13}" destId="{061178F5-7847-4842-88B6-C228F44E3161}" srcOrd="1" destOrd="0" presId="urn:microsoft.com/office/officeart/2005/8/layout/pList1#2"/>
    <dgm:cxn modelId="{0E644556-1263-498C-A009-834864C2F457}" type="presParOf" srcId="{1A84BEF4-31C7-4194-A3DC-3784DCE8AC43}" destId="{2A2C956F-7347-44FC-A059-39471ECB2884}" srcOrd="1" destOrd="0" presId="urn:microsoft.com/office/officeart/2005/8/layout/pList1#2"/>
    <dgm:cxn modelId="{54859FD1-0894-4F38-9687-DDE4DAFF772C}" type="presParOf" srcId="{1A84BEF4-31C7-4194-A3DC-3784DCE8AC43}" destId="{861B3A7E-994B-4CB3-A64C-E45E0B946161}" srcOrd="2" destOrd="0" presId="urn:microsoft.com/office/officeart/2005/8/layout/pList1#2"/>
    <dgm:cxn modelId="{D4BAB9BA-DBC0-4AE1-894F-5E21CEBE5275}" type="presParOf" srcId="{861B3A7E-994B-4CB3-A64C-E45E0B946161}" destId="{45C1054B-1949-49C4-9C7C-BA1ED9C65415}" srcOrd="0" destOrd="0" presId="urn:microsoft.com/office/officeart/2005/8/layout/pList1#2"/>
    <dgm:cxn modelId="{84472845-1116-4AB6-B56E-7BDE8F9A17B3}" type="presParOf" srcId="{861B3A7E-994B-4CB3-A64C-E45E0B946161}" destId="{053AD1F7-F6ED-48A4-B0D7-9A4D5DEB9A5A}" srcOrd="1" destOrd="0" presId="urn:microsoft.com/office/officeart/2005/8/layout/pList1#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EB6B10-1BF8-49C3-8426-477F08D7FD47}" type="doc">
      <dgm:prSet loTypeId="urn:microsoft.com/office/officeart/2005/8/layout/arrow4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273378D-7568-4AAF-9416-4DECE4F97A10}">
      <dgm:prSet phldrT="[Text]" custT="1"/>
      <dgm:spPr/>
      <dgm:t>
        <a:bodyPr/>
        <a:lstStyle/>
        <a:p>
          <a:r>
            <a:rPr lang="ru-RU" sz="2800" b="1" dirty="0" smtClean="0">
              <a:solidFill>
                <a:srgbClr val="002060"/>
              </a:solidFill>
              <a:latin typeface="+mj-lt"/>
            </a:rPr>
            <a:t>Повышение грамотности по вопросам охраны ПЗ</a:t>
          </a:r>
          <a:endParaRPr lang="en-US" sz="2800" b="1" dirty="0">
            <a:solidFill>
              <a:srgbClr val="002060"/>
            </a:solidFill>
            <a:latin typeface="+mj-lt"/>
          </a:endParaRPr>
        </a:p>
      </dgm:t>
    </dgm:pt>
    <dgm:pt modelId="{C1A1B0F5-E780-4329-839C-F7644C75DB18}" type="parTrans" cxnId="{A98CD4C7-D4CE-4BEA-A4FF-22F289C36FA8}">
      <dgm:prSet/>
      <dgm:spPr/>
      <dgm:t>
        <a:bodyPr/>
        <a:lstStyle/>
        <a:p>
          <a:endParaRPr lang="en-US"/>
        </a:p>
      </dgm:t>
    </dgm:pt>
    <dgm:pt modelId="{0A061FCA-C59B-4849-BD85-DC1F66C9D4B1}" type="sibTrans" cxnId="{A98CD4C7-D4CE-4BEA-A4FF-22F289C36FA8}">
      <dgm:prSet/>
      <dgm:spPr/>
      <dgm:t>
        <a:bodyPr/>
        <a:lstStyle/>
        <a:p>
          <a:endParaRPr lang="en-US"/>
        </a:p>
      </dgm:t>
    </dgm:pt>
    <dgm:pt modelId="{A8B0B412-2380-4A50-8A7E-C3650E54CBCC}">
      <dgm:prSet phldrT="[Text]" custT="1"/>
      <dgm:spPr/>
      <dgm:t>
        <a:bodyPr/>
        <a:lstStyle/>
        <a:p>
          <a:r>
            <a:rPr lang="ru-RU" sz="2800" b="1" dirty="0" smtClean="0">
              <a:solidFill>
                <a:srgbClr val="002060"/>
              </a:solidFill>
              <a:latin typeface="+mj-lt"/>
            </a:rPr>
            <a:t>Снижение стигматизации</a:t>
          </a:r>
          <a:endParaRPr lang="en-US" sz="2800" b="1" dirty="0">
            <a:solidFill>
              <a:srgbClr val="002060"/>
            </a:solidFill>
            <a:latin typeface="+mj-lt"/>
          </a:endParaRPr>
        </a:p>
      </dgm:t>
    </dgm:pt>
    <dgm:pt modelId="{253DC89F-07BE-496A-8E01-73C509D60BAB}" type="parTrans" cxnId="{F09E21EB-B09C-464D-ACB5-1284DA15DDC8}">
      <dgm:prSet/>
      <dgm:spPr/>
      <dgm:t>
        <a:bodyPr/>
        <a:lstStyle/>
        <a:p>
          <a:endParaRPr lang="en-US"/>
        </a:p>
      </dgm:t>
    </dgm:pt>
    <dgm:pt modelId="{061C0D00-3C3D-452E-AC4B-81F4B21FA8EE}" type="sibTrans" cxnId="{F09E21EB-B09C-464D-ACB5-1284DA15DDC8}">
      <dgm:prSet/>
      <dgm:spPr/>
      <dgm:t>
        <a:bodyPr/>
        <a:lstStyle/>
        <a:p>
          <a:endParaRPr lang="en-US"/>
        </a:p>
      </dgm:t>
    </dgm:pt>
    <dgm:pt modelId="{4D2F0FF6-5AF2-456C-97E2-A9D310747EB2}" type="pres">
      <dgm:prSet presAssocID="{57EB6B10-1BF8-49C3-8426-477F08D7FD4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7EB02E-5DB7-450E-98A7-9969FC4E0848}" type="pres">
      <dgm:prSet presAssocID="{F273378D-7568-4AAF-9416-4DECE4F97A10}" presName="upArrow" presStyleLbl="node1" presStyleIdx="0" presStyleCnt="2" custScaleX="78654" custScaleY="95548"/>
      <dgm:spPr/>
    </dgm:pt>
    <dgm:pt modelId="{5BA635EF-318C-4D49-BCA1-DBA70BE9A2D7}" type="pres">
      <dgm:prSet presAssocID="{F273378D-7568-4AAF-9416-4DECE4F97A10}" presName="upArrowText" presStyleLbl="revTx" presStyleIdx="0" presStyleCnt="2" custScaleX="116393" custScaleY="208333" custLinFactNeighborX="5198" custLinFactNeighborY="-12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58E79-59B0-4B8B-AC1D-5F10F8CBEC22}" type="pres">
      <dgm:prSet presAssocID="{A8B0B412-2380-4A50-8A7E-C3650E54CBCC}" presName="downArrow" presStyleLbl="node1" presStyleIdx="1" presStyleCnt="2" custScaleX="83621" custScaleY="95548"/>
      <dgm:spPr/>
    </dgm:pt>
    <dgm:pt modelId="{15EE9D6B-9763-4210-B1F2-6B7E16418F26}" type="pres">
      <dgm:prSet presAssocID="{A8B0B412-2380-4A50-8A7E-C3650E54CBCC}" presName="downArrowText" presStyleLbl="revTx" presStyleIdx="1" presStyleCnt="2" custScaleX="1429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CEE2AD-18CA-4E4E-8B23-3CA463B1C6BA}" type="presOf" srcId="{F273378D-7568-4AAF-9416-4DECE4F97A10}" destId="{5BA635EF-318C-4D49-BCA1-DBA70BE9A2D7}" srcOrd="0" destOrd="0" presId="urn:microsoft.com/office/officeart/2005/8/layout/arrow4"/>
    <dgm:cxn modelId="{F09E21EB-B09C-464D-ACB5-1284DA15DDC8}" srcId="{57EB6B10-1BF8-49C3-8426-477F08D7FD47}" destId="{A8B0B412-2380-4A50-8A7E-C3650E54CBCC}" srcOrd="1" destOrd="0" parTransId="{253DC89F-07BE-496A-8E01-73C509D60BAB}" sibTransId="{061C0D00-3C3D-452E-AC4B-81F4B21FA8EE}"/>
    <dgm:cxn modelId="{ECF7EB42-76DA-4250-96CD-E7E132EC31E6}" type="presOf" srcId="{57EB6B10-1BF8-49C3-8426-477F08D7FD47}" destId="{4D2F0FF6-5AF2-456C-97E2-A9D310747EB2}" srcOrd="0" destOrd="0" presId="urn:microsoft.com/office/officeart/2005/8/layout/arrow4"/>
    <dgm:cxn modelId="{A98CD4C7-D4CE-4BEA-A4FF-22F289C36FA8}" srcId="{57EB6B10-1BF8-49C3-8426-477F08D7FD47}" destId="{F273378D-7568-4AAF-9416-4DECE4F97A10}" srcOrd="0" destOrd="0" parTransId="{C1A1B0F5-E780-4329-839C-F7644C75DB18}" sibTransId="{0A061FCA-C59B-4849-BD85-DC1F66C9D4B1}"/>
    <dgm:cxn modelId="{B144EF48-D5A3-42E4-AA20-2A8E44CA9FC1}" type="presOf" srcId="{A8B0B412-2380-4A50-8A7E-C3650E54CBCC}" destId="{15EE9D6B-9763-4210-B1F2-6B7E16418F26}" srcOrd="0" destOrd="0" presId="urn:microsoft.com/office/officeart/2005/8/layout/arrow4"/>
    <dgm:cxn modelId="{44C9267C-9CC2-4E6D-84D9-9F0777392B2C}" type="presParOf" srcId="{4D2F0FF6-5AF2-456C-97E2-A9D310747EB2}" destId="{D07EB02E-5DB7-450E-98A7-9969FC4E0848}" srcOrd="0" destOrd="0" presId="urn:microsoft.com/office/officeart/2005/8/layout/arrow4"/>
    <dgm:cxn modelId="{51EBF02F-F147-45CA-9221-89F4CD205144}" type="presParOf" srcId="{4D2F0FF6-5AF2-456C-97E2-A9D310747EB2}" destId="{5BA635EF-318C-4D49-BCA1-DBA70BE9A2D7}" srcOrd="1" destOrd="0" presId="urn:microsoft.com/office/officeart/2005/8/layout/arrow4"/>
    <dgm:cxn modelId="{125E4E95-42E2-4301-B0EF-B35E3553DFA9}" type="presParOf" srcId="{4D2F0FF6-5AF2-456C-97E2-A9D310747EB2}" destId="{75058E79-59B0-4B8B-AC1D-5F10F8CBEC22}" srcOrd="2" destOrd="0" presId="urn:microsoft.com/office/officeart/2005/8/layout/arrow4"/>
    <dgm:cxn modelId="{98003895-2618-4A5F-9E8C-F0DEE025D851}" type="presParOf" srcId="{4D2F0FF6-5AF2-456C-97E2-A9D310747EB2}" destId="{15EE9D6B-9763-4210-B1F2-6B7E16418F2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#2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AAB8E-D224-4F1A-9539-45CD4B7F527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B6EB8-1D72-4E37-862E-7E923CD3C1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419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Почему актуально</a:t>
            </a:r>
            <a:r>
              <a:rPr lang="ru-RU" baseline="0" dirty="0" smtClean="0"/>
              <a:t> говорить о психическом здоровье обучающихся ? Почему актуально говорить именно в этой аудитории ( педагоги, врачи)? Пример алма-атинской встречи в </a:t>
            </a:r>
            <a:r>
              <a:rPr lang="ru-RU" baseline="0" dirty="0" err="1" smtClean="0"/>
              <a:t>сент</a:t>
            </a:r>
            <a:r>
              <a:rPr lang="ru-RU" baseline="0" dirty="0" smtClean="0"/>
              <a:t> 2019 г</a:t>
            </a:r>
          </a:p>
          <a:p>
            <a:r>
              <a:rPr lang="ru-RU" baseline="0" dirty="0" smtClean="0"/>
              <a:t>Почему эти вопросы актуально поднимать в разрезе темы дискриминации 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B6EB8-1D72-4E37-862E-7E923CD3C1C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1634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ПЗ – ассоциации -  отсутствие болезни, врач психиатр.</a:t>
            </a:r>
          </a:p>
          <a:p>
            <a:r>
              <a:rPr lang="ru-RU" dirty="0" smtClean="0"/>
              <a:t>ПЗ это не одно какое то понятие,</a:t>
            </a:r>
            <a:r>
              <a:rPr lang="ru-RU" baseline="0" dirty="0" smtClean="0"/>
              <a:t> это ряд категорий с определенными характеристиками. Дискриминация, стигма это стресс.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B6EB8-1D72-4E37-862E-7E923CD3C1C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7786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Возвращаясь к категориям психического здоровья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B6EB8-1D72-4E37-862E-7E923CD3C1C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508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DB043-6136-4E58-8E14-61F82BB28B0B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455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8BC70-53D3-4587-9BA1-CDE3F4C83D4F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81448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sz="800" dirty="0" smtClean="0"/>
          </a:p>
          <a:p>
            <a:endParaRPr lang="en-GB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36B3B-C28C-4CE3-9372-8EF308ACD6E3}" type="slidenum">
              <a:rPr lang="it-IT" smtClean="0">
                <a:solidFill>
                  <a:prstClr val="black"/>
                </a:solidFill>
              </a:rPr>
              <a:pPr/>
              <a:t>23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4734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7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14080-D705-4718-BDFD-8E3F7428F77C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73306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14080-D705-4718-BDFD-8E3F7428F77C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54918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425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18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4832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7856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009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7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080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659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2271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403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974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87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2065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6936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268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6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61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50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06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628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73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75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23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813F0-61B8-4983-BD91-99A303DBF2AD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3D205-CAB7-44CD-A7EE-72AB866AF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92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89A7A-123F-4992-B7A1-6B0751326FF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6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A5DE3-D297-4EC2-920D-29851B7279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37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908720"/>
            <a:ext cx="7543800" cy="24658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i="1" dirty="0" smtClean="0">
                <a:solidFill>
                  <a:srgbClr val="002060"/>
                </a:solidFill>
              </a:rPr>
              <a:t>«Актуальные вопросы охраны психического здоровья детей и подростков»</a:t>
            </a:r>
            <a:endParaRPr lang="ru-RU" sz="3600" i="1" dirty="0">
              <a:solidFill>
                <a:srgbClr val="00206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1" y="5013345"/>
            <a:ext cx="7704856" cy="136800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Главный внештатный детский психиатр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здравоохранения  Республики Беларусь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Литвинова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О.С.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Декабря 2020 г.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522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РЕЗУЛЬТАТЫ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Стигма в отношении психических расстройств у подростков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u="sng" dirty="0">
                <a:latin typeface="Times New Roman" pitchFamily="18" charset="0"/>
                <a:cs typeface="Times New Roman" pitchFamily="18" charset="0"/>
              </a:rPr>
              <a:t>обществе существует высокий уровень стигмы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связанный с психическими расстройствами детей и подростков, </a:t>
            </a:r>
            <a:r>
              <a:rPr lang="ru-RU" sz="2600" u="sng" dirty="0">
                <a:latin typeface="Times New Roman" pitchFamily="18" charset="0"/>
                <a:cs typeface="Times New Roman" pitchFamily="18" charset="0"/>
              </a:rPr>
              <a:t>особенно среди родителей,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что препятствует обращению за психологической и психотерапевтической помощью.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Родители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указали, что они </a:t>
            </a:r>
            <a:r>
              <a:rPr lang="ru-RU" sz="2600" u="sng" dirty="0">
                <a:latin typeface="Times New Roman" pitchFamily="18" charset="0"/>
                <a:cs typeface="Times New Roman" pitchFamily="18" charset="0"/>
              </a:rPr>
              <a:t>беспокоятся о том, что их дети будут выделены,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что их медицинская информация окажется раскрыта школам и что они будут на контроле в течение всей их жизни.</a:t>
            </a:r>
          </a:p>
        </p:txBody>
      </p:sp>
    </p:spTree>
    <p:extLst>
      <p:ext uri="{BB962C8B-B14F-4D97-AF65-F5344CB8AC3E}">
        <p14:creationId xmlns:p14="http://schemas.microsoft.com/office/powerpoint/2010/main" xmlns="" val="184366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Двойное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влияние стигмы: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бщественная стигма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реакция населения на людей с психическими заболеваниями;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Самостигматизация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предубеждение, которое люди с психическими заболеваниями направляют против себя. 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Компоненты стигмы: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стереотипы, предубеждения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дискриминация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тереотипы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это в основном (негативные) убеждения о группе или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самом себе;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редубеждение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является согласием с этими убеждениями и эмоциональной реакцией на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них,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 в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конечном итоге приводит к поведенческой реакции или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дискриминации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86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50" y="147412"/>
            <a:ext cx="8096791" cy="1481388"/>
          </a:xfrm>
        </p:spPr>
        <p:txBody>
          <a:bodyPr>
            <a:noAutofit/>
          </a:bodyPr>
          <a:lstStyle/>
          <a:p>
            <a:pPr algn="l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первичных консультаций специалистами ЦДП подростков до 18 лет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2017 г.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55576" y="1700808"/>
          <a:ext cx="756012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53895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15212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обратившихся в ЦДП по блокам проблем в 2017 году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04082662"/>
              </p:ext>
            </p:extLst>
          </p:nvPr>
        </p:nvGraphicFramePr>
        <p:xfrm>
          <a:off x="1043613" y="1124744"/>
          <a:ext cx="7128791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509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заболеваемость детского населения психическими расстройствами</a:t>
            </a:r>
            <a:endParaRPr lang="be-BY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92475306"/>
              </p:ext>
            </p:extLst>
          </p:nvPr>
        </p:nvGraphicFramePr>
        <p:xfrm>
          <a:off x="457206" y="1600207"/>
          <a:ext cx="8229599" cy="485313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xmlns="" val="264361868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263580779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10610946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392161856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119724239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785797421"/>
                    </a:ext>
                  </a:extLst>
                </a:gridCol>
                <a:gridCol w="1028700"/>
              </a:tblGrid>
              <a:tr h="424576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г.</a:t>
                      </a:r>
                      <a:endParaRPr lang="be-B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г.</a:t>
                      </a:r>
                      <a:endParaRPr lang="be-B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2019</a:t>
                      </a:r>
                      <a:r>
                        <a:rPr lang="be-BY" b="1" baseline="0" dirty="0" smtClean="0">
                          <a:solidFill>
                            <a:srgbClr val="002060"/>
                          </a:solidFill>
                        </a:rPr>
                        <a:t> г.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4445388"/>
                  </a:ext>
                </a:extLst>
              </a:tr>
              <a:tr h="672245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абс</a:t>
                      </a:r>
                      <a:r>
                        <a:rPr lang="ru-RU" sz="1600" dirty="0" smtClean="0"/>
                        <a:t>.</a:t>
                      </a:r>
                    </a:p>
                    <a:p>
                      <a:r>
                        <a:rPr lang="ru-RU" sz="1600" dirty="0" smtClean="0"/>
                        <a:t>значение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</a:t>
                      </a:r>
                      <a:r>
                        <a:rPr lang="ru-RU" sz="1600" baseline="0" dirty="0" smtClean="0"/>
                        <a:t> 100 тысяч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абс</a:t>
                      </a:r>
                      <a:r>
                        <a:rPr lang="ru-RU" sz="1600" dirty="0" smtClean="0"/>
                        <a:t>.</a:t>
                      </a:r>
                      <a:r>
                        <a:rPr lang="ru-RU" sz="1600" baseline="0" dirty="0" smtClean="0"/>
                        <a:t> значение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100 тысяч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1600" dirty="0" smtClean="0">
                          <a:solidFill>
                            <a:srgbClr val="002060"/>
                          </a:solidFill>
                        </a:rPr>
                        <a:t>абс.</a:t>
                      </a:r>
                    </a:p>
                    <a:p>
                      <a:r>
                        <a:rPr lang="be-BY" sz="1600" dirty="0" smtClean="0">
                          <a:solidFill>
                            <a:srgbClr val="002060"/>
                          </a:solidFill>
                        </a:rPr>
                        <a:t>значение</a:t>
                      </a:r>
                      <a:endParaRPr lang="be-BY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1600" dirty="0" smtClean="0">
                          <a:solidFill>
                            <a:srgbClr val="002060"/>
                          </a:solidFill>
                        </a:rPr>
                        <a:t>на 100 тысяч</a:t>
                      </a:r>
                      <a:endParaRPr lang="be-BY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3185616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г. Минск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3052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843,9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713,9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2831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761,8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3039791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Брестская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2723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926,0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963,5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2800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950,8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2506794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Витебская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1575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745,4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1159,7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2339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1114,7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5857206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Гомельская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2484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873,7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716,0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2094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734,4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741255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Гродненская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961,5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715,4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1939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920,0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5392924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Минская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1932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676,9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713,9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2141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735,7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460764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Могилевская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2122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1031,2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875,8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1668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814,0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9746001"/>
                  </a:ext>
                </a:extLst>
              </a:tr>
              <a:tr h="743007"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Беларусь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15904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858,6</a:t>
                      </a:r>
                      <a:endParaRPr lang="be-B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15327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822,0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15816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846,5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885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960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заболеваемость детского населения психическими и поведенческими расстройствами</a:t>
            </a:r>
            <a:endParaRPr lang="be-BY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0029344"/>
              </p:ext>
            </p:extLst>
          </p:nvPr>
        </p:nvGraphicFramePr>
        <p:xfrm>
          <a:off x="457206" y="1600200"/>
          <a:ext cx="8229599" cy="50343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xmlns="" val="264361868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263580779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10610946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392161856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119724239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785797421"/>
                    </a:ext>
                  </a:extLst>
                </a:gridCol>
                <a:gridCol w="1028700"/>
              </a:tblGrid>
              <a:tr h="424576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г.</a:t>
                      </a:r>
                      <a:endParaRPr lang="be-B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г.</a:t>
                      </a:r>
                      <a:endParaRPr lang="be-B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</a:rPr>
                        <a:t>2019</a:t>
                      </a:r>
                      <a:r>
                        <a:rPr lang="be-BY" b="1" baseline="0" dirty="0" smtClean="0">
                          <a:solidFill>
                            <a:srgbClr val="002060"/>
                          </a:solidFill>
                        </a:rPr>
                        <a:t> г. </a:t>
                      </a:r>
                      <a:endParaRPr lang="be-BY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e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4445388"/>
                  </a:ext>
                </a:extLst>
              </a:tr>
              <a:tr h="672246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абс</a:t>
                      </a:r>
                      <a:r>
                        <a:rPr lang="ru-RU" sz="1600" dirty="0" smtClean="0"/>
                        <a:t>.</a:t>
                      </a:r>
                    </a:p>
                    <a:p>
                      <a:r>
                        <a:rPr lang="ru-RU" sz="1600" dirty="0" smtClean="0"/>
                        <a:t>значение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</a:t>
                      </a:r>
                      <a:r>
                        <a:rPr lang="ru-RU" sz="1600" baseline="0" dirty="0" smtClean="0"/>
                        <a:t> 100 тысяч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абс</a:t>
                      </a:r>
                      <a:r>
                        <a:rPr lang="ru-RU" sz="1600" dirty="0" smtClean="0"/>
                        <a:t>.</a:t>
                      </a:r>
                      <a:r>
                        <a:rPr lang="ru-RU" sz="1600" baseline="0" dirty="0" smtClean="0"/>
                        <a:t> значение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100 тысяч</a:t>
                      </a:r>
                      <a:endParaRPr lang="be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</a:rPr>
                        <a:t>абс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значение</a:t>
                      </a:r>
                      <a:endParaRPr lang="be-BY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be-B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 100 тысяч</a:t>
                      </a:r>
                      <a:endParaRPr kumimoji="0" lang="be-BY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3185616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г. Минск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11947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n-lt"/>
                        </a:rPr>
                        <a:t>3303,3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11480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3124,1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11566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3112,34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3039791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Брестская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10866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n-lt"/>
                        </a:rPr>
                        <a:t>3695,3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9797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3322,6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10089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3425,86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2506794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Витебская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8211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4053,8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8317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3944,9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6268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2987,18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5857206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Гомельская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12441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n-lt"/>
                        </a:rPr>
                        <a:t>4376,0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12701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4451,5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12071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4233,30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741255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Гродненская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8515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3969,2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7202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3297,5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6844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3247,31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5392924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Минская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10575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3790,7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9210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3174,3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9755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3345,61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460764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r>
                        <a:rPr lang="ru-RU" dirty="0" smtClean="0"/>
                        <a:t>Могилевская обл.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10322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4798,2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9222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4518,1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7461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3641,15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9746001"/>
                  </a:ext>
                </a:extLst>
              </a:tr>
              <a:tr h="743007"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Беларусь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72877</a:t>
                      </a:r>
                      <a:endParaRPr lang="be-BY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n-lt"/>
                        </a:rPr>
                        <a:t>3934,6</a:t>
                      </a:r>
                      <a:endParaRPr lang="be-BY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67728 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3632,5 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n-lt"/>
                        </a:rPr>
                        <a:t>64054</a:t>
                      </a:r>
                      <a:endParaRPr lang="ru-RU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3428,4</a:t>
                      </a:r>
                      <a:endParaRPr lang="be-BY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885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3047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заболеваемости психическими расстройствами в детской популяции</a:t>
            </a:r>
            <a:endParaRPr lang="be-BY" dirty="0">
              <a:solidFill>
                <a:srgbClr val="00206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1485900" y="1600204"/>
          <a:ext cx="6172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5081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Первичная инвалидность  детского населения по классу психических расстройств</a:t>
            </a:r>
            <a:endParaRPr lang="be-BY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1844862"/>
              </p:ext>
            </p:extLst>
          </p:nvPr>
        </p:nvGraphicFramePr>
        <p:xfrm>
          <a:off x="628650" y="1500179"/>
          <a:ext cx="8047808" cy="53174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11952">
                  <a:extLst>
                    <a:ext uri="{9D8B030D-6E8A-4147-A177-3AD203B41FA5}">
                      <a16:colId xmlns="" xmlns:a16="http://schemas.microsoft.com/office/drawing/2014/main" val="2643618683"/>
                    </a:ext>
                  </a:extLst>
                </a:gridCol>
                <a:gridCol w="1005976">
                  <a:extLst>
                    <a:ext uri="{9D8B030D-6E8A-4147-A177-3AD203B41FA5}">
                      <a16:colId xmlns="" xmlns:a16="http://schemas.microsoft.com/office/drawing/2014/main" val="1263580779"/>
                    </a:ext>
                  </a:extLst>
                </a:gridCol>
                <a:gridCol w="1005976">
                  <a:extLst>
                    <a:ext uri="{9D8B030D-6E8A-4147-A177-3AD203B41FA5}">
                      <a16:colId xmlns="" xmlns:a16="http://schemas.microsoft.com/office/drawing/2014/main" val="2106109460"/>
                    </a:ext>
                  </a:extLst>
                </a:gridCol>
                <a:gridCol w="1005976">
                  <a:extLst>
                    <a:ext uri="{9D8B030D-6E8A-4147-A177-3AD203B41FA5}">
                      <a16:colId xmlns="" xmlns:a16="http://schemas.microsoft.com/office/drawing/2014/main" val="3921618562"/>
                    </a:ext>
                  </a:extLst>
                </a:gridCol>
                <a:gridCol w="1005976">
                  <a:extLst>
                    <a:ext uri="{9D8B030D-6E8A-4147-A177-3AD203B41FA5}">
                      <a16:colId xmlns="" xmlns:a16="http://schemas.microsoft.com/office/drawing/2014/main" val="1119724239"/>
                    </a:ext>
                  </a:extLst>
                </a:gridCol>
                <a:gridCol w="1005976">
                  <a:extLst>
                    <a:ext uri="{9D8B030D-6E8A-4147-A177-3AD203B41FA5}">
                      <a16:colId xmlns="" xmlns:a16="http://schemas.microsoft.com/office/drawing/2014/main" val="1785797421"/>
                    </a:ext>
                  </a:extLst>
                </a:gridCol>
                <a:gridCol w="1005976"/>
              </a:tblGrid>
              <a:tr h="419277">
                <a:tc rowSpan="2">
                  <a:txBody>
                    <a:bodyPr/>
                    <a:lstStyle/>
                    <a:p>
                      <a:r>
                        <a:rPr lang="ru-RU" sz="1800" b="1" dirty="0" smtClean="0"/>
                        <a:t>Регион</a:t>
                      </a:r>
                      <a:endParaRPr lang="be-BY" sz="1800" b="1" dirty="0"/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2017 г.</a:t>
                      </a:r>
                      <a:endParaRPr lang="be-BY" sz="1800" b="1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2018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dirty="0" smtClean="0"/>
                        <a:t>г. </a:t>
                      </a:r>
                      <a:endParaRPr lang="be-BY" sz="1800" b="1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e-BY" sz="1800" b="1" dirty="0" smtClean="0"/>
                        <a:t>2019 г. </a:t>
                      </a:r>
                      <a:endParaRPr lang="be-BY" sz="1800" b="1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algn="ctr"/>
                      <a:endParaRPr lang="be-BY" sz="1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34445388"/>
                  </a:ext>
                </a:extLst>
              </a:tr>
              <a:tr h="943375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абс</a:t>
                      </a:r>
                      <a:r>
                        <a:rPr lang="ru-RU" sz="1800" b="1" dirty="0" smtClean="0"/>
                        <a:t>.</a:t>
                      </a:r>
                    </a:p>
                    <a:p>
                      <a:r>
                        <a:rPr lang="ru-RU" sz="1800" b="1" dirty="0" err="1" smtClean="0"/>
                        <a:t>значен</a:t>
                      </a:r>
                      <a:r>
                        <a:rPr lang="ru-RU" sz="1800" b="1" dirty="0" smtClean="0"/>
                        <a:t>.</a:t>
                      </a:r>
                      <a:endParaRPr lang="be-BY" sz="1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</a:t>
                      </a:r>
                      <a:r>
                        <a:rPr lang="ru-RU" sz="1800" b="1" baseline="0" dirty="0" smtClean="0"/>
                        <a:t> 10 тысяч детск. н.</a:t>
                      </a:r>
                      <a:endParaRPr lang="be-BY" sz="1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абс</a:t>
                      </a:r>
                      <a:r>
                        <a:rPr lang="ru-RU" sz="1800" b="1" dirty="0" smtClean="0"/>
                        <a:t>.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baseline="0" dirty="0" err="1" smtClean="0"/>
                        <a:t>значен</a:t>
                      </a:r>
                      <a:r>
                        <a:rPr lang="ru-RU" sz="1800" b="1" baseline="0" dirty="0" smtClean="0"/>
                        <a:t>.</a:t>
                      </a:r>
                      <a:endParaRPr lang="be-BY" sz="1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 10 тысяч детск.</a:t>
                      </a:r>
                      <a:r>
                        <a:rPr lang="ru-RU" sz="1800" b="1" baseline="0" dirty="0" smtClean="0"/>
                        <a:t> н.</a:t>
                      </a:r>
                      <a:endParaRPr lang="be-BY" sz="1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абс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значен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be-BY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e-BY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 10 тысяч детск. н.</a:t>
                      </a:r>
                      <a:endParaRPr kumimoji="0" lang="be-BY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313185616"/>
                  </a:ext>
                </a:extLst>
              </a:tr>
              <a:tr h="4251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г. Минск</a:t>
                      </a:r>
                      <a:endParaRPr lang="be-BY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156</a:t>
                      </a:r>
                      <a:endParaRPr lang="be-BY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4,3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152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4,13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200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5,38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223039791"/>
                  </a:ext>
                </a:extLst>
              </a:tr>
              <a:tr h="4251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Брестская обл.</a:t>
                      </a:r>
                      <a:endParaRPr lang="be-BY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92</a:t>
                      </a:r>
                      <a:endParaRPr lang="be-BY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3,1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107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3,63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103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3,5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892506794"/>
                  </a:ext>
                </a:extLst>
              </a:tr>
              <a:tr h="4251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Витебская обл.</a:t>
                      </a:r>
                      <a:endParaRPr lang="be-BY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56</a:t>
                      </a:r>
                      <a:endParaRPr lang="be-BY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2,7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63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2,99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64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3,05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75857206"/>
                  </a:ext>
                </a:extLst>
              </a:tr>
              <a:tr h="4251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Гомельская обл.</a:t>
                      </a:r>
                      <a:endParaRPr lang="be-BY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128</a:t>
                      </a:r>
                      <a:endParaRPr lang="be-BY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4,5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138</a:t>
                      </a:r>
                      <a:endParaRPr lang="ru-RU" sz="2000" dirty="0"/>
                    </a:p>
                  </a:txBody>
                  <a:tcPr marL="68580" marR="6858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4,77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116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4,07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0741255"/>
                  </a:ext>
                </a:extLst>
              </a:tr>
              <a:tr h="4251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Гродненская обл.</a:t>
                      </a:r>
                      <a:endParaRPr lang="be-BY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53</a:t>
                      </a:r>
                      <a:endParaRPr lang="be-BY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2,5</a:t>
                      </a:r>
                      <a:endParaRPr lang="be-BY" sz="2000" b="1" dirty="0"/>
                    </a:p>
                  </a:txBody>
                  <a:tcPr marL="68580" marR="68580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75</a:t>
                      </a:r>
                      <a:endParaRPr lang="ru-RU" sz="2000" dirty="0"/>
                    </a:p>
                  </a:txBody>
                  <a:tcPr marL="68580" marR="685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3,42</a:t>
                      </a:r>
                      <a:endParaRPr lang="ru-RU" sz="2000" b="1" dirty="0"/>
                    </a:p>
                  </a:txBody>
                  <a:tcPr marL="68580" marR="6858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96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4,55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575392924"/>
                  </a:ext>
                </a:extLst>
              </a:tr>
              <a:tr h="4251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Минская обл.</a:t>
                      </a:r>
                      <a:endParaRPr lang="be-BY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108</a:t>
                      </a:r>
                      <a:endParaRPr lang="be-BY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3,8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130</a:t>
                      </a:r>
                      <a:endParaRPr lang="ru-RU" sz="2000" dirty="0"/>
                    </a:p>
                  </a:txBody>
                  <a:tcPr marL="68580" marR="6858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4,5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134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4,6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2460764"/>
                  </a:ext>
                </a:extLst>
              </a:tr>
              <a:tr h="4251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Могилевская обл.</a:t>
                      </a:r>
                      <a:endParaRPr lang="be-BY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64</a:t>
                      </a:r>
                      <a:endParaRPr lang="be-BY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3,1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73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3,55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59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2,88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19746001"/>
                  </a:ext>
                </a:extLst>
              </a:tr>
              <a:tr h="73373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Республика Беларусь</a:t>
                      </a:r>
                      <a:endParaRPr lang="be-BY" sz="1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648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3,53</a:t>
                      </a:r>
                      <a:endParaRPr lang="be-BY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738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3,93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772</a:t>
                      </a:r>
                      <a:endParaRPr lang="ru-RU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000" b="1" dirty="0" smtClean="0"/>
                        <a:t>4,13</a:t>
                      </a:r>
                      <a:endParaRPr lang="be-BY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09885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3080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6864" cy="86409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Статистическая информация суицидальной активности в детской популяции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парасуициды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7090315"/>
              </p:ext>
            </p:extLst>
          </p:nvPr>
        </p:nvGraphicFramePr>
        <p:xfrm>
          <a:off x="719573" y="1124744"/>
          <a:ext cx="7884877" cy="1440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82094"/>
                <a:gridCol w="1435202"/>
                <a:gridCol w="1308729"/>
                <a:gridCol w="1286284"/>
                <a:gridCol w="1286284"/>
                <a:gridCol w="1286284"/>
              </a:tblGrid>
              <a:tr h="28803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Абсолютное число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100 тыс. детского населения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Состояли на учете (шифры)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Абсолютное число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100 тыс. детского населения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Состояли на учете (шифры)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(10%)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399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(12%)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9636" y="2627620"/>
            <a:ext cx="5735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Распределение по полу и возрасту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9132535"/>
              </p:ext>
            </p:extLst>
          </p:nvPr>
        </p:nvGraphicFramePr>
        <p:xfrm>
          <a:off x="683568" y="3140968"/>
          <a:ext cx="7920882" cy="11521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31110"/>
                <a:gridCol w="1131110"/>
                <a:gridCol w="1131110"/>
                <a:gridCol w="1131888"/>
                <a:gridCol w="1131888"/>
                <a:gridCol w="1131888"/>
                <a:gridCol w="1131888"/>
              </a:tblGrid>
              <a:tr h="2880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10 лет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10-14 лет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399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59632" y="4509121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Распределение по способам совершения попытки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5656812"/>
              </p:ext>
            </p:extLst>
          </p:nvPr>
        </p:nvGraphicFramePr>
        <p:xfrm>
          <a:off x="683567" y="4878453"/>
          <a:ext cx="7992889" cy="15873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60569"/>
                <a:gridCol w="1122968"/>
                <a:gridCol w="1640449"/>
                <a:gridCol w="994848"/>
                <a:gridCol w="1559588"/>
                <a:gridCol w="1089669"/>
                <a:gridCol w="924798"/>
              </a:tblGrid>
              <a:tr h="16201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совершения суицида 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0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Повешенье 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Острое медикаментозное отравление 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Падение с высоты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Самоповреждение 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Ж/Д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травмы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Др.</a:t>
                      </a:r>
                      <a:r>
                        <a:rPr lang="ru-RU" sz="17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причины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162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162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7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  <a:endParaRPr lang="ru-RU" sz="17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7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124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be-BY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Суицидальная активность детского населения (</a:t>
            </a:r>
            <a:r>
              <a:rPr lang="ru-RU" altLang="be-BY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суициды)2012-2019 </a:t>
            </a:r>
            <a:r>
              <a:rPr lang="ru-RU" altLang="be-BY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3747261"/>
              </p:ext>
            </p:extLst>
          </p:nvPr>
        </p:nvGraphicFramePr>
        <p:xfrm>
          <a:off x="1485900" y="1600204"/>
          <a:ext cx="6172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49396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="" xmlns:a16="http://schemas.microsoft.com/office/drawing/2014/main" id="{11EB69DB-BCEB-4D99-9DA2-6E71FB9D6D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16013"/>
            <a:ext cx="8229600" cy="857250"/>
          </a:xfrm>
        </p:spPr>
        <p:txBody>
          <a:bodyPr>
            <a:normAutofit/>
          </a:bodyPr>
          <a:lstStyle/>
          <a:p>
            <a:r>
              <a:rPr lang="ru-RU" altLang="en-US" sz="3200" b="1" dirty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Категории психического здоровья</a:t>
            </a:r>
            <a:endParaRPr lang="en-IN" altLang="en-US" sz="3200" b="1" dirty="0">
              <a:solidFill>
                <a:srgbClr val="002060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99B91C-7F02-404E-9CF5-EF38D11FB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59" y="2324100"/>
            <a:ext cx="8065715" cy="3985220"/>
          </a:xfrm>
        </p:spPr>
        <p:txBody>
          <a:bodyPr>
            <a:normAutofit/>
          </a:bodyPr>
          <a:lstStyle/>
          <a:p>
            <a:pPr>
              <a:defRPr/>
            </a:pPr>
            <a:endParaRPr lang="en-IN" sz="2800" dirty="0"/>
          </a:p>
          <a:p>
            <a:pPr marL="0" indent="0">
              <a:buNone/>
              <a:defRPr/>
            </a:pPr>
            <a:r>
              <a:rPr lang="ru-RU" sz="1400" dirty="0"/>
              <a:t>          </a:t>
            </a:r>
            <a:r>
              <a:rPr lang="ru-RU" sz="1400" b="1" dirty="0"/>
              <a:t>Психическое                                Психический                  Психическое             Психосоциальная </a:t>
            </a:r>
          </a:p>
          <a:p>
            <a:pPr marL="0" indent="0">
              <a:buNone/>
              <a:defRPr/>
            </a:pPr>
            <a:r>
              <a:rPr lang="ru-RU" sz="1400" b="1" dirty="0"/>
              <a:t>           здоровье                                      стресс                                </a:t>
            </a:r>
            <a:r>
              <a:rPr lang="ru-RU" sz="1400" b="1" dirty="0" smtClean="0"/>
              <a:t>расстройство           </a:t>
            </a:r>
            <a:r>
              <a:rPr lang="ru-RU" sz="1400" b="1" dirty="0"/>
              <a:t>инвалидность</a:t>
            </a:r>
            <a:endParaRPr lang="en-IN" sz="1400" b="1" dirty="0"/>
          </a:p>
          <a:p>
            <a:pPr>
              <a:defRPr/>
            </a:pPr>
            <a:endParaRPr lang="en-IN" sz="2800" b="1" dirty="0"/>
          </a:p>
          <a:p>
            <a:pPr>
              <a:defRPr/>
            </a:pPr>
            <a:endParaRPr lang="en-IN" sz="2800" dirty="0"/>
          </a:p>
          <a:p>
            <a:pPr>
              <a:defRPr/>
            </a:pPr>
            <a:endParaRPr lang="en-IN" sz="2800" dirty="0"/>
          </a:p>
          <a:p>
            <a:pPr marL="0" indent="0" algn="r">
              <a:buNone/>
            </a:pPr>
            <a:endParaRPr lang="ru-RU" sz="1425" b="1" dirty="0" smtClean="0">
              <a:solidFill>
                <a:srgbClr val="3AA9AE"/>
              </a:solidFill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ru-RU" sz="1425" b="1" dirty="0">
              <a:solidFill>
                <a:srgbClr val="3AA9AE"/>
              </a:solidFill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ru-RU" sz="1425" b="1" dirty="0" smtClean="0">
                <a:solidFill>
                  <a:srgbClr val="3AA9AE"/>
                </a:solidFill>
                <a:cs typeface="Arial" panose="020B0604020202020204" pitchFamily="34" charset="0"/>
              </a:rPr>
              <a:t>Д-р </a:t>
            </a:r>
            <a:r>
              <a:rPr lang="ru-RU" sz="1425" b="1" dirty="0">
                <a:solidFill>
                  <a:srgbClr val="3AA9AE"/>
                </a:solidFill>
                <a:cs typeface="Arial" panose="020B0604020202020204" pitchFamily="34" charset="0"/>
              </a:rPr>
              <a:t>Дан </a:t>
            </a:r>
            <a:r>
              <a:rPr lang="ru-RU" sz="1425" b="1" dirty="0" err="1">
                <a:solidFill>
                  <a:srgbClr val="3AA9AE"/>
                </a:solidFill>
                <a:cs typeface="Arial" panose="020B0604020202020204" pitchFamily="34" charset="0"/>
              </a:rPr>
              <a:t>Чеезм</a:t>
            </a:r>
            <a:r>
              <a:rPr lang="en-GB" sz="1425" b="1" dirty="0">
                <a:solidFill>
                  <a:srgbClr val="3AA9AE"/>
                </a:solidFill>
                <a:cs typeface="Arial" panose="020B0604020202020204" pitchFamily="34" charset="0"/>
              </a:rPr>
              <a:t>, </a:t>
            </a:r>
            <a:r>
              <a:rPr lang="ru-RU" sz="1425" b="1" dirty="0">
                <a:solidFill>
                  <a:srgbClr val="3AA9AE"/>
                </a:solidFill>
                <a:cs typeface="Arial" panose="020B0604020202020204" pitchFamily="34" charset="0"/>
              </a:rPr>
              <a:t>руководитель программы психического здоровья</a:t>
            </a:r>
            <a:r>
              <a:rPr lang="en-GB" sz="1425" dirty="0">
                <a:solidFill>
                  <a:srgbClr val="3AA9AE"/>
                </a:solidFill>
                <a:cs typeface="Arial" panose="020B0604020202020204" pitchFamily="34" charset="0"/>
              </a:rPr>
              <a:t/>
            </a:r>
            <a:br>
              <a:rPr lang="en-GB" sz="1425" dirty="0">
                <a:solidFill>
                  <a:srgbClr val="3AA9AE"/>
                </a:solidFill>
                <a:cs typeface="Arial" panose="020B0604020202020204" pitchFamily="34" charset="0"/>
              </a:rPr>
            </a:br>
            <a:r>
              <a:rPr lang="ru-RU" sz="1425" dirty="0">
                <a:solidFill>
                  <a:srgbClr val="3AA9AE"/>
                </a:solidFill>
                <a:cs typeface="Arial" panose="020B0604020202020204" pitchFamily="34" charset="0"/>
              </a:rPr>
              <a:t>Региональное бюро ВОЗ в</a:t>
            </a:r>
            <a:r>
              <a:rPr lang="ru-RU" sz="1425" dirty="0" smtClean="0">
                <a:solidFill>
                  <a:srgbClr val="3AA9AE"/>
                </a:solidFill>
                <a:cs typeface="Arial" panose="020B0604020202020204" pitchFamily="34" charset="0"/>
              </a:rPr>
              <a:t> </a:t>
            </a:r>
            <a:r>
              <a:rPr lang="ru-RU" sz="1425" dirty="0">
                <a:solidFill>
                  <a:srgbClr val="3AA9AE"/>
                </a:solidFill>
                <a:cs typeface="Arial" panose="020B0604020202020204" pitchFamily="34" charset="0"/>
              </a:rPr>
              <a:t>Европе</a:t>
            </a:r>
            <a:endParaRPr lang="en-GB" sz="1425" dirty="0">
              <a:solidFill>
                <a:srgbClr val="3AA9AE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en-IN" sz="28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C3C8F61-D049-4938-A632-52465C621182}"/>
              </a:ext>
            </a:extLst>
          </p:cNvPr>
          <p:cNvSpPr txBox="1"/>
          <p:nvPr/>
        </p:nvSpPr>
        <p:spPr>
          <a:xfrm>
            <a:off x="1447800" y="3513139"/>
            <a:ext cx="1322388" cy="3127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1432" dirty="0">
                <a:solidFill>
                  <a:schemeClr val="bg1"/>
                </a:solidFill>
              </a:rPr>
              <a:t>Promotion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A3C014B-61D2-4310-ACA1-CC3633FBD41A}"/>
              </a:ext>
            </a:extLst>
          </p:cNvPr>
          <p:cNvSpPr txBox="1"/>
          <p:nvPr/>
        </p:nvSpPr>
        <p:spPr>
          <a:xfrm>
            <a:off x="5003800" y="3375025"/>
            <a:ext cx="1322388" cy="3127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1432" dirty="0">
                <a:solidFill>
                  <a:schemeClr val="bg1"/>
                </a:solidFill>
              </a:rPr>
              <a:t>Remission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D1CC613-AA75-4C89-A230-584EF2F1DEC8}"/>
              </a:ext>
            </a:extLst>
          </p:cNvPr>
          <p:cNvSpPr txBox="1"/>
          <p:nvPr/>
        </p:nvSpPr>
        <p:spPr>
          <a:xfrm>
            <a:off x="6532564" y="3309939"/>
            <a:ext cx="1322387" cy="3127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1432" dirty="0">
                <a:solidFill>
                  <a:schemeClr val="bg1"/>
                </a:solidFill>
              </a:rPr>
              <a:t>Recovery</a:t>
            </a:r>
          </a:p>
        </p:txBody>
      </p:sp>
      <p:sp>
        <p:nvSpPr>
          <p:cNvPr id="7" name="Left-Right Arrow 6">
            <a:extLst>
              <a:ext uri="{FF2B5EF4-FFF2-40B4-BE49-F238E27FC236}">
                <a16:creationId xmlns="" xmlns:a16="http://schemas.microsoft.com/office/drawing/2014/main" id="{6E21636A-B912-419A-9D2E-74062967A461}"/>
              </a:ext>
            </a:extLst>
          </p:cNvPr>
          <p:cNvSpPr/>
          <p:nvPr/>
        </p:nvSpPr>
        <p:spPr>
          <a:xfrm>
            <a:off x="447676" y="3513139"/>
            <a:ext cx="8012113" cy="11763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2327">
              <a:solidFill>
                <a:srgbClr val="0066CC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2C62F95-53CA-4DEE-B283-1F8496D87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89" y="3314701"/>
            <a:ext cx="19939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6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Профилактика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6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Прев. самоубийств</a:t>
            </a:r>
            <a:endParaRPr lang="en-IN" altLang="en-US" sz="1600" b="1" dirty="0">
              <a:solidFill>
                <a:srgbClr val="0066CC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7F34DB6-86FA-4A55-B1A7-4A3A7759C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039" y="3309938"/>
            <a:ext cx="12961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6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Ремиссия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6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(выявление, управление)</a:t>
            </a:r>
            <a:endParaRPr lang="en-IN" altLang="en-US" sz="1600" b="1" dirty="0">
              <a:solidFill>
                <a:srgbClr val="0066CC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B89D3F31-A767-4DD1-8B6D-3F787B432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188" y="3309939"/>
            <a:ext cx="17742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600" b="1" dirty="0">
                <a:solidFill>
                  <a:srgbClr val="0066CC"/>
                </a:solidFill>
                <a:latin typeface="Calibri" panose="020F0502020204030204" pitchFamily="34" charset="0"/>
              </a:rPr>
              <a:t>Восстановление</a:t>
            </a:r>
            <a:endParaRPr lang="en-IN" altLang="en-US" sz="1600" b="1" dirty="0">
              <a:solidFill>
                <a:srgbClr val="0066CC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2502086-EEF7-49FB-B460-7B2ADF94F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3309939"/>
            <a:ext cx="15287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600" b="1" dirty="0">
                <a:solidFill>
                  <a:srgbClr val="0066CC"/>
                </a:solidFill>
                <a:latin typeface="Calibri" panose="020F0502020204030204" pitchFamily="34" charset="0"/>
              </a:rPr>
              <a:t>Продвижение</a:t>
            </a:r>
            <a:endParaRPr lang="en-IN" altLang="en-US" sz="1600" b="1" dirty="0">
              <a:solidFill>
                <a:srgbClr val="0066C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50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Связь здравоохранения и образования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Здоровые дети имеют больше шансов на эффективное обучение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освоение программ).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Образование играет важную роль в здоровье и экономическом статусе на протяжении всей жизни.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Укрепление здоровья в школах может помочь школам и государству в достижении образовательных, социальных и экономических целей.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Проблемы с психическим здоровьем ухудшают успеваемость детей и подростков и повышают риск поведенческих нарушений и прогулов.</a:t>
            </a:r>
          </a:p>
          <a:p>
            <a:pPr lvl="0" algn="just"/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Содействие здоровью и здоровому поведению может привести к улучшению здоровья персонала, повышению </a:t>
            </a:r>
            <a:r>
              <a:rPr lang="ru-RU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эффективности образовательного процесса. </a:t>
            </a:r>
            <a:endParaRPr lang="ru-RU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196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5704"/>
            <a:ext cx="8424936" cy="1165064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определению ВОЗ , школы являются одним из наиболее важных институтов по укреплению здоровья и профилактических вмешательств</a:t>
            </a:r>
            <a:endParaRPr lang="it-IT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7525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где подростки проводят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большую часть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своего активного времени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вне дома;</a:t>
            </a:r>
          </a:p>
          <a:p>
            <a:pPr>
              <a:buFont typeface="Wingdings" pitchFamily="2" charset="2"/>
              <a:buChar char="§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представляет собой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знакомый и безопасный контекст,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котором можно обсуждать серьезные проблемы;</a:t>
            </a:r>
          </a:p>
          <a:p>
            <a:pPr>
              <a:buFont typeface="Wingdings" pitchFamily="2" charset="2"/>
              <a:buChar char="§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среда с ограниченным доступом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где развиваются личные навыки и здоровый образ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жизни;</a:t>
            </a:r>
          </a:p>
          <a:p>
            <a:pPr>
              <a:buFont typeface="Wingdings" pitchFamily="2" charset="2"/>
              <a:buChar char="§"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выявить учащихся в группе риска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ранних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этапах.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D8C5-4FCB-43B4-BAD0-5B9AEEADEC94}" type="slidenum">
              <a:rPr lang="it-IT" smtClean="0">
                <a:solidFill>
                  <a:prstClr val="white"/>
                </a:solidFill>
              </a:rPr>
              <a:pPr/>
              <a:t>21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1140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165071"/>
            <a:ext cx="8064897" cy="1080000"/>
          </a:xfrm>
        </p:spPr>
        <p:txBody>
          <a:bodyPr/>
          <a:lstStyle/>
          <a:p>
            <a:pPr algn="l"/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События, имеющие негативные последствия для психического здоровья</a:t>
            </a:r>
            <a:endParaRPr lang="it-IT" sz="3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2" cy="4209335"/>
          </a:xfrm>
        </p:spPr>
        <p:txBody>
          <a:bodyPr>
            <a:normAutofit/>
          </a:bodyPr>
          <a:lstStyle/>
          <a:p>
            <a:pPr>
              <a:buClr>
                <a:srgbClr val="292929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Издевательства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преследование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сверстников</a:t>
            </a:r>
          </a:p>
          <a:p>
            <a:pPr marL="0" indent="0">
              <a:buClr>
                <a:srgbClr val="292929"/>
              </a:buCl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92929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эмпатиии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поддержки в отношениях между преподавателем и учеником</a:t>
            </a:r>
          </a:p>
          <a:p>
            <a:pPr marL="0" indent="0">
              <a:buClr>
                <a:srgbClr val="292929"/>
              </a:buCl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92929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Конфликты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классе или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школе</a:t>
            </a:r>
          </a:p>
          <a:p>
            <a:pPr marL="0" indent="0">
              <a:buClr>
                <a:srgbClr val="292929"/>
              </a:buCl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92929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Плохие отношения между учащимися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D8C5-4FCB-43B4-BAD0-5B9AEEADEC94}" type="slidenum">
              <a:rPr lang="it-IT" smtClean="0">
                <a:solidFill>
                  <a:prstClr val="white"/>
                </a:solidFill>
              </a:rPr>
              <a:pPr/>
              <a:t>22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378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60768"/>
            <a:ext cx="7874074" cy="1080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охраны психического здоровья и профилактики самоубийств среди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подростков</a:t>
            </a:r>
            <a:r>
              <a:rPr lang="en-GB" sz="2800" b="1" i="1" dirty="0" smtClean="0">
                <a:solidFill>
                  <a:schemeClr val="accent5"/>
                </a:solidFill>
              </a:rPr>
              <a:t/>
            </a:r>
            <a:br>
              <a:rPr lang="en-GB" sz="2800" b="1" i="1" dirty="0" smtClean="0">
                <a:solidFill>
                  <a:schemeClr val="accent5"/>
                </a:solidFill>
              </a:rPr>
            </a:br>
            <a:endParaRPr lang="it-IT" sz="2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D8C5-4FCB-43B4-BAD0-5B9AEEADEC94}" type="slidenum">
              <a:rPr lang="it-IT" smtClean="0">
                <a:solidFill>
                  <a:prstClr val="white"/>
                </a:solidFill>
              </a:rPr>
              <a:pPr/>
              <a:t>23</a:t>
            </a:fld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2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9776781"/>
              </p:ext>
            </p:extLst>
          </p:nvPr>
        </p:nvGraphicFramePr>
        <p:xfrm>
          <a:off x="3631450" y="1162120"/>
          <a:ext cx="4552421" cy="2533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8293908"/>
              </p:ext>
            </p:extLst>
          </p:nvPr>
        </p:nvGraphicFramePr>
        <p:xfrm>
          <a:off x="3635896" y="4410565"/>
          <a:ext cx="3816426" cy="20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1725885"/>
            <a:ext cx="2373054" cy="1406188"/>
          </a:xfrm>
          <a:prstGeom prst="rightArrow">
            <a:avLst>
              <a:gd name="adj1" fmla="val 50000"/>
              <a:gd name="adj2" fmla="val 2454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70AD47"/>
                </a:solidFill>
              </a:rPr>
              <a:t>СЕКТОР ОБРАЗОВАНИЯ</a:t>
            </a:r>
            <a:endParaRPr lang="en-US" sz="2000" b="1" dirty="0">
              <a:solidFill>
                <a:srgbClr val="70AD47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755576" y="4663635"/>
            <a:ext cx="2373054" cy="2017574"/>
          </a:xfrm>
          <a:prstGeom prst="leftArrow">
            <a:avLst>
              <a:gd name="adj1" fmla="val 50000"/>
              <a:gd name="adj2" fmla="val 2891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accent6"/>
                </a:solidFill>
              </a:defRPr>
            </a:lvl1pPr>
          </a:lstStyle>
          <a:p>
            <a:pPr algn="r"/>
            <a:r>
              <a:rPr lang="ru-RU" dirty="0" smtClean="0">
                <a:solidFill>
                  <a:srgbClr val="70AD47"/>
                </a:solidFill>
              </a:rPr>
              <a:t>СЕКТОР</a:t>
            </a:r>
          </a:p>
          <a:p>
            <a:pPr algn="r"/>
            <a:r>
              <a:rPr lang="ru-RU" dirty="0" smtClean="0">
                <a:solidFill>
                  <a:srgbClr val="70AD47"/>
                </a:solidFill>
              </a:rPr>
              <a:t>ЗДРАВООХРА</a:t>
            </a:r>
          </a:p>
          <a:p>
            <a:pPr algn="r"/>
            <a:r>
              <a:rPr lang="ru-RU" dirty="0" smtClean="0">
                <a:solidFill>
                  <a:srgbClr val="70AD47"/>
                </a:solidFill>
              </a:rPr>
              <a:t>НЕНИЯ</a:t>
            </a:r>
            <a:endParaRPr lang="en-US" dirty="0">
              <a:solidFill>
                <a:srgbClr val="70AD47"/>
              </a:solidFill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1929312" y="3539516"/>
            <a:ext cx="6099072" cy="1003280"/>
          </a:xfrm>
          <a:prstGeom prst="leftArrow">
            <a:avLst>
              <a:gd name="adj1" fmla="val 57913"/>
              <a:gd name="adj2" fmla="val 4541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</a:rPr>
              <a:t>Ожидается рост числа обращений за помощью и спроса на </a:t>
            </a:r>
            <a:r>
              <a:rPr lang="ru-RU" sz="1600" dirty="0" smtClean="0">
                <a:solidFill>
                  <a:prstClr val="black"/>
                </a:solidFill>
              </a:rPr>
              <a:t>медицинское </a:t>
            </a:r>
            <a:r>
              <a:rPr lang="ru-RU" sz="1600" dirty="0">
                <a:solidFill>
                  <a:prstClr val="black"/>
                </a:solidFill>
              </a:rPr>
              <a:t>обслуживание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2" y="6175406"/>
            <a:ext cx="248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4472C4"/>
                </a:solidFill>
              </a:rPr>
              <a:t>Prof.</a:t>
            </a:r>
            <a:r>
              <a:rPr lang="en-GB" b="1" dirty="0" smtClean="0">
                <a:solidFill>
                  <a:srgbClr val="4472C4"/>
                </a:solidFill>
              </a:rPr>
              <a:t> Marco </a:t>
            </a:r>
            <a:r>
              <a:rPr lang="en-GB" b="1" dirty="0" err="1" smtClean="0">
                <a:solidFill>
                  <a:srgbClr val="4472C4"/>
                </a:solidFill>
              </a:rPr>
              <a:t>Sarchiapone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293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3108" y="116632"/>
            <a:ext cx="8229600" cy="432048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Мероприятия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8275412"/>
              </p:ext>
            </p:extLst>
          </p:nvPr>
        </p:nvGraphicFramePr>
        <p:xfrm>
          <a:off x="251521" y="44624"/>
          <a:ext cx="4320479" cy="5901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D8C5-4FCB-43B4-BAD0-5B9AEEADEC94}" type="slidenum">
              <a:rPr lang="it-IT" smtClean="0">
                <a:solidFill>
                  <a:prstClr val="white"/>
                </a:solidFill>
              </a:rPr>
              <a:pPr/>
              <a:t>24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980728"/>
            <a:ext cx="4320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Уровни: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Лица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принимающие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решения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Секторы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образования и здравоохранения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бщество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Трудности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признании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мероприятий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охране ПЗ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предотвращения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самоубийств,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как части своих должностных обязанностей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020596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Преобразование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знаний в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практику: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Широкое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распространение тренингов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работе с подростками,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том числе, имеющими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проблемы психического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Профессиональные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компетенции и практики должны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постоянно совершенствоваться и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обновляться</a:t>
            </a:r>
          </a:p>
          <a:p>
            <a:endParaRPr lang="en-US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986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99392"/>
            <a:ext cx="7886700" cy="1368153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cap="all" dirty="0" smtClean="0">
                <a:solidFill>
                  <a:schemeClr val="accent6"/>
                </a:solidFill>
                <a:latin typeface="+mn-lt"/>
              </a:rPr>
              <a:t/>
            </a:r>
            <a:br>
              <a:rPr lang="ru-RU" sz="3600" b="1" cap="all" dirty="0" smtClean="0">
                <a:solidFill>
                  <a:schemeClr val="accent6"/>
                </a:solidFill>
                <a:latin typeface="+mn-lt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азвитие системы обращения за помощью</a:t>
            </a:r>
            <a:r>
              <a:rPr lang="en-US" sz="3100" b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1772816"/>
            <a:ext cx="2122885" cy="2830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995936" y="980728"/>
            <a:ext cx="4842184" cy="5112568"/>
          </a:xfrm>
        </p:spPr>
        <p:txBody>
          <a:bodyPr anchor="ctr">
            <a:noAutofit/>
          </a:bodyPr>
          <a:lstStyle/>
          <a:p>
            <a:r>
              <a:rPr lang="ru-RU" sz="2400" dirty="0" smtClean="0"/>
              <a:t>Повышение </a:t>
            </a:r>
            <a:r>
              <a:rPr lang="ru-RU" sz="2400" b="1" dirty="0" smtClean="0"/>
              <a:t>осведомленности</a:t>
            </a:r>
            <a:endParaRPr lang="en-US" sz="2400" b="1" dirty="0" smtClean="0"/>
          </a:p>
          <a:p>
            <a:r>
              <a:rPr lang="ru-RU" sz="2400" u="sng" dirty="0" smtClean="0"/>
              <a:t>Борьба со </a:t>
            </a:r>
            <a:r>
              <a:rPr lang="ru-RU" sz="2400" b="1" u="sng" dirty="0" smtClean="0"/>
              <a:t>стигматизацией</a:t>
            </a:r>
            <a:endParaRPr lang="en-US" sz="2400" b="1" u="sng" dirty="0" smtClean="0"/>
          </a:p>
          <a:p>
            <a:r>
              <a:rPr lang="ru-RU" sz="2400" dirty="0" smtClean="0"/>
              <a:t>Распространение </a:t>
            </a:r>
            <a:r>
              <a:rPr lang="ru-RU" sz="2400" b="1" dirty="0" smtClean="0"/>
              <a:t>знаний </a:t>
            </a:r>
            <a:r>
              <a:rPr lang="ru-RU" sz="2400" b="1" dirty="0"/>
              <a:t>об источниках помощи</a:t>
            </a:r>
            <a:endParaRPr lang="en-US" sz="2400" b="1" dirty="0" smtClean="0"/>
          </a:p>
          <a:p>
            <a:r>
              <a:rPr lang="ru-RU" sz="2400" b="1" dirty="0" smtClean="0"/>
              <a:t>Дифференциация</a:t>
            </a:r>
            <a:r>
              <a:rPr lang="ru-RU" sz="2400" dirty="0" smtClean="0"/>
              <a:t> </a:t>
            </a:r>
            <a:r>
              <a:rPr lang="ru-RU" sz="2400" dirty="0"/>
              <a:t>услуг</a:t>
            </a:r>
            <a:endParaRPr lang="en-US" sz="2400" dirty="0" smtClean="0"/>
          </a:p>
          <a:p>
            <a:r>
              <a:rPr lang="ru-RU" sz="2400" dirty="0" smtClean="0"/>
              <a:t>Повышение </a:t>
            </a:r>
            <a:r>
              <a:rPr lang="ru-RU" sz="2400" b="1" dirty="0" smtClean="0"/>
              <a:t>эффективности </a:t>
            </a:r>
            <a:r>
              <a:rPr lang="ru-RU" sz="2400" dirty="0"/>
              <a:t>источников </a:t>
            </a:r>
            <a:r>
              <a:rPr lang="ru-RU" sz="2400" dirty="0" smtClean="0"/>
              <a:t>помощи по мнению людей</a:t>
            </a:r>
            <a:endParaRPr lang="en-US" sz="2400" dirty="0" smtClean="0"/>
          </a:p>
          <a:p>
            <a:r>
              <a:rPr lang="ru-RU" sz="2400" b="1" dirty="0" smtClean="0"/>
              <a:t>Легкий </a:t>
            </a:r>
            <a:r>
              <a:rPr lang="ru-RU" sz="2400" b="1" dirty="0"/>
              <a:t>доступ </a:t>
            </a:r>
            <a:r>
              <a:rPr lang="ru-RU" sz="2400" dirty="0"/>
              <a:t>к услугам</a:t>
            </a:r>
            <a:endParaRPr lang="en-US" sz="2400" dirty="0" smtClean="0"/>
          </a:p>
          <a:p>
            <a:r>
              <a:rPr lang="ru-RU" sz="2400" b="1" dirty="0" smtClean="0"/>
              <a:t>Устойчивость</a:t>
            </a:r>
            <a:r>
              <a:rPr lang="ru-RU" sz="2400" dirty="0" smtClean="0"/>
              <a:t> </a:t>
            </a:r>
            <a:r>
              <a:rPr lang="ru-RU" sz="2400" dirty="0"/>
              <a:t>услуг</a:t>
            </a:r>
            <a:endParaRPr lang="en-US" sz="2400" dirty="0" smtClean="0"/>
          </a:p>
          <a:p>
            <a:r>
              <a:rPr lang="ru-RU" sz="2400" dirty="0" smtClean="0"/>
              <a:t>Защита</a:t>
            </a:r>
            <a:r>
              <a:rPr lang="ru-RU" sz="2400" b="1" dirty="0" smtClean="0"/>
              <a:t> конфиденциальности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88478" y="6356359"/>
            <a:ext cx="2726872" cy="365125"/>
          </a:xfrm>
        </p:spPr>
        <p:txBody>
          <a:bodyPr/>
          <a:lstStyle/>
          <a:p>
            <a:fld id="{1831D8C5-4FCB-43B4-BAD0-5B9AEEADEC94}" type="slidenum">
              <a:rPr lang="it-IT" smtClean="0">
                <a:solidFill>
                  <a:prstClr val="white"/>
                </a:solidFill>
              </a:rPr>
              <a:pPr/>
              <a:t>26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88478" y="6477009"/>
            <a:ext cx="2527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>
                <a:solidFill>
                  <a:schemeClr val="accent5"/>
                </a:solidFill>
              </a:rPr>
              <a:t>Prof.</a:t>
            </a:r>
            <a:r>
              <a:rPr lang="en-GB" b="1" dirty="0" smtClean="0">
                <a:solidFill>
                  <a:schemeClr val="accent5"/>
                </a:solidFill>
              </a:rPr>
              <a:t> Marco </a:t>
            </a:r>
            <a:r>
              <a:rPr lang="en-GB" b="1" dirty="0" err="1" smtClean="0">
                <a:solidFill>
                  <a:schemeClr val="accent5"/>
                </a:solidFill>
              </a:rPr>
              <a:t>Sarchiapone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9927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«Стигма»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«Я хочу увидеть мир, в котором ни один молодой человек не будет бояться обращаться за помощью»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8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стыд </a:t>
            </a:r>
            <a:r>
              <a:rPr lang="ru-RU" sz="8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страх быть отвергнутым </a:t>
            </a:r>
            <a:r>
              <a:rPr lang="ru-RU" sz="8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мешают детям обращаться за помощью </a:t>
            </a:r>
            <a:r>
              <a:rPr lang="ru-RU" sz="8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поддержкой.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Стигма является одним из самых сильных барьеров</a:t>
            </a:r>
            <a:r>
              <a:rPr lang="ru-RU" sz="8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наряду с отсутствием знаний об услугах </a:t>
            </a:r>
            <a:r>
              <a:rPr lang="ru-RU" sz="8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неспособностью </a:t>
            </a:r>
            <a:r>
              <a:rPr lang="ru-RU" sz="8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воспринимать </a:t>
            </a:r>
            <a:r>
              <a:rPr lang="ru-RU" sz="8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себя, как нуждающегося </a:t>
            </a:r>
            <a:r>
              <a:rPr lang="ru-RU" sz="8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поддержке </a:t>
            </a:r>
            <a:r>
              <a:rPr lang="ru-RU" sz="8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обращения за медицинской</a:t>
            </a:r>
            <a:br>
              <a:rPr lang="ru-RU" sz="8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помощью</a:t>
            </a:r>
            <a:r>
              <a:rPr lang="ru-RU" sz="8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i="1" dirty="0">
                <a:latin typeface="Times New Roman" pitchFamily="18" charset="0"/>
                <a:cs typeface="Times New Roman" pitchFamily="18" charset="0"/>
              </a:rPr>
              <a:t>Стигма, связанная с психическим здоровьем, является глубоко укоренившимся социальным явлением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 с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ней необходимо бороться с помощью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действий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направленных на изменение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общества, при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котором подростки прогрессивных взглядов,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встать у штурвала.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sz="8000" i="1" dirty="0">
                <a:latin typeface="Times New Roman" pitchFamily="18" charset="0"/>
                <a:cs typeface="Times New Roman" pitchFamily="18" charset="0"/>
              </a:rPr>
              <a:t>информационные кампании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должны быть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направлены на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привлечение внимание общественности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проблемам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психического здоровья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80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8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римеры вмешательств</a:t>
            </a:r>
            <a:r>
              <a:rPr lang="ru-RU" sz="80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которые конкретно направлены на </a:t>
            </a:r>
            <a:r>
              <a:rPr lang="ru-RU" sz="8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снижение социальной </a:t>
            </a:r>
            <a:r>
              <a:rPr lang="ru-RU" sz="80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стигматизации </a:t>
            </a:r>
            <a:r>
              <a:rPr lang="ru-RU" sz="8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вопросов психического здоровья малочисленны</a:t>
            </a:r>
            <a:r>
              <a:rPr lang="ru-RU" sz="8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Изменение восприятия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: чувство вины, «культура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обвинения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>
                <a:latin typeface="Times New Roman" pitchFamily="18" charset="0"/>
                <a:cs typeface="Times New Roman" pitchFamily="18" charset="0"/>
              </a:rPr>
            </a:b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1900" dirty="0"/>
              <a:t/>
            </a:r>
            <a:br>
              <a:rPr lang="ru-RU" sz="19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045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922" y="1"/>
            <a:ext cx="6770930" cy="764704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еобходимо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be-BY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0922" y="908720"/>
            <a:ext cx="7763526" cy="5328592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sz="8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Обучение вопросам детской </a:t>
            </a:r>
            <a:r>
              <a:rPr lang="ru-RU" sz="8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психиатрии большинство специалистов </a:t>
            </a:r>
            <a:r>
              <a:rPr lang="ru-RU" sz="8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общелечебной</a:t>
            </a:r>
            <a:r>
              <a:rPr lang="ru-RU" sz="8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8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сети (максимально </a:t>
            </a:r>
            <a:r>
              <a:rPr lang="ru-RU" sz="8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раннее выявление психических </a:t>
            </a:r>
            <a:r>
              <a:rPr lang="ru-RU" sz="8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расстройств </a:t>
            </a:r>
            <a:r>
              <a:rPr lang="ru-RU" sz="8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sz="8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детей </a:t>
            </a:r>
            <a:r>
              <a:rPr lang="ru-RU" sz="8800" dirty="0">
                <a:latin typeface="Times New Roman" panose="02020603050405020304" pitchFamily="18" charset="0"/>
                <a:ea typeface="Calibri" panose="020F0502020204030204" pitchFamily="34" charset="0"/>
              </a:rPr>
              <a:t>с целью более эффективного лечения, реабилитации и социальной </a:t>
            </a:r>
            <a:r>
              <a:rPr lang="ru-RU" sz="8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адаптации);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Улучшение </a:t>
            </a:r>
            <a:r>
              <a:rPr lang="ru-RU" sz="8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качества предлагаемых услуг путем актуализации информации, обновления </a:t>
            </a: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курсов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Усилия</a:t>
            </a:r>
            <a:r>
              <a:rPr lang="ru-RU" sz="8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направленные на сохранение психического здоровья детей должны предприниматься в различных секторах и </a:t>
            </a: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8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различных </a:t>
            </a: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платформах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Обучение новых сотрудников школ и системы здравоохранения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</a:t>
            </a:r>
            <a:r>
              <a:rPr lang="ru-RU" sz="8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цифровых технологий (ограничение расходов)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8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охвата специалистов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8800" dirty="0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8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родолжить </a:t>
            </a:r>
            <a:r>
              <a:rPr lang="ru-RU" sz="8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междисциплинарное</a:t>
            </a:r>
            <a:r>
              <a:rPr lang="ru-RU" sz="8800" dirty="0">
                <a:latin typeface="Times New Roman" panose="02020603050405020304" pitchFamily="18" charset="0"/>
                <a:ea typeface="Calibri" panose="020F0502020204030204" pitchFamily="34" charset="0"/>
              </a:rPr>
              <a:t> и межведомственное сотрудничество, в том числе по вопросам профилактики суицидального поведения.</a:t>
            </a:r>
          </a:p>
          <a:p>
            <a:pPr marL="257175" indent="0" algn="just">
              <a:buNone/>
            </a:pPr>
            <a:endParaRPr lang="ru-RU" sz="33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7175" indent="0" algn="just">
              <a:buNone/>
            </a:pPr>
            <a:endParaRPr lang="ru-RU" sz="33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indent="-428625">
              <a:buFont typeface="Wingdings" panose="05000000000000000000" pitchFamily="2" charset="2"/>
              <a:buChar char="§"/>
            </a:pPr>
            <a:endParaRPr lang="ru-RU" sz="33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>
              <a:buNone/>
            </a:pPr>
            <a:endParaRPr lang="be-BY" sz="2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486" indent="0">
              <a:buNone/>
            </a:pPr>
            <a:endParaRPr lang="be-BY" sz="2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xmlns="" val="3487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Спасибо за внимание !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46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BC3C5EC7-B99E-4ED3-88C6-1D230AD9F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43" y="260354"/>
            <a:ext cx="8569325" cy="1339849"/>
          </a:xfrm>
        </p:spPr>
        <p:txBody>
          <a:bodyPr>
            <a:normAutofit/>
          </a:bodyPr>
          <a:lstStyle/>
          <a:p>
            <a:pPr algn="l"/>
            <a:r>
              <a:rPr lang="ru-RU" altLang="en-US" sz="3600" b="1" dirty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Стратегически </a:t>
            </a:r>
            <a:r>
              <a:rPr lang="ru-RU" altLang="en-US" sz="3600" b="1" dirty="0" smtClean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подходы </a:t>
            </a:r>
            <a:r>
              <a:rPr lang="ru-RU" altLang="en-US" sz="3600" b="1" dirty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к укреплению и защите психического </a:t>
            </a:r>
            <a:r>
              <a:rPr lang="ru-RU" altLang="en-US" sz="3600" b="1" dirty="0" smtClean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здоровья (ВОЗ)</a:t>
            </a:r>
            <a:endParaRPr lang="en-GB" altLang="en-US" sz="3600" b="1" dirty="0">
              <a:solidFill>
                <a:srgbClr val="002060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</p:txBody>
      </p:sp>
      <p:sp>
        <p:nvSpPr>
          <p:cNvPr id="35843" name="Text Placeholder 2">
            <a:extLst>
              <a:ext uri="{FF2B5EF4-FFF2-40B4-BE49-F238E27FC236}">
                <a16:creationId xmlns="" xmlns:a16="http://schemas.microsoft.com/office/drawing/2014/main" id="{C4117175-3C4B-4D67-80A6-6D3D9A811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78436"/>
            <a:ext cx="8229600" cy="394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9pPr>
          </a:lstStyle>
          <a:p>
            <a:pPr eaLnBrk="1" hangingPunct="1"/>
            <a:endParaRPr lang="en-GB" altLang="en-US" sz="4267"/>
          </a:p>
        </p:txBody>
      </p:sp>
      <p:sp>
        <p:nvSpPr>
          <p:cNvPr id="35844" name="TextBox 1">
            <a:extLst>
              <a:ext uri="{FF2B5EF4-FFF2-40B4-BE49-F238E27FC236}">
                <a16:creationId xmlns="" xmlns:a16="http://schemas.microsoft.com/office/drawing/2014/main" id="{1705B557-3D39-462C-8550-58ABEFD2F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6" y="2060848"/>
            <a:ext cx="828811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ru-RU" altLang="en-US" sz="2800" dirty="0">
                <a:latin typeface="Times New Roman" pitchFamily="18" charset="0"/>
                <a:cs typeface="Times New Roman" pitchFamily="18" charset="0"/>
              </a:rPr>
              <a:t>Многомерный подход на протяжении жизни</a:t>
            </a:r>
            <a:endParaRPr lang="de-DE" alt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ru-RU" altLang="en-US" sz="2800" dirty="0">
                <a:latin typeface="Times New Roman" pitchFamily="18" charset="0"/>
                <a:cs typeface="Times New Roman" pitchFamily="18" charset="0"/>
              </a:rPr>
              <a:t>Научно обоснованный подход</a:t>
            </a:r>
            <a:endParaRPr lang="de-DE" alt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ru-RU" altLang="en-US" sz="2800" dirty="0" err="1" smtClean="0">
                <a:latin typeface="Times New Roman" pitchFamily="18" charset="0"/>
                <a:cs typeface="Times New Roman" pitchFamily="18" charset="0"/>
              </a:rPr>
              <a:t>Многосекторальный</a:t>
            </a:r>
            <a:r>
              <a:rPr lang="ru-RU" alt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en-US" sz="2800" dirty="0" err="1" smtClean="0">
                <a:latin typeface="Times New Roman" pitchFamily="18" charset="0"/>
                <a:cs typeface="Times New Roman" pitchFamily="18" charset="0"/>
              </a:rPr>
              <a:t>межведомственый</a:t>
            </a:r>
            <a:r>
              <a:rPr lang="ru-RU" alt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en-US" sz="2800" dirty="0">
                <a:latin typeface="Times New Roman" pitchFamily="18" charset="0"/>
                <a:cs typeface="Times New Roman" pitchFamily="18" charset="0"/>
              </a:rPr>
              <a:t>подход</a:t>
            </a:r>
            <a:endParaRPr lang="de-DE" alt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ru-RU" altLang="en-US" sz="2800" dirty="0">
                <a:latin typeface="Times New Roman" pitchFamily="18" charset="0"/>
                <a:cs typeface="Times New Roman" pitchFamily="18" charset="0"/>
              </a:rPr>
              <a:t>Справедливый, основанный на </a:t>
            </a:r>
            <a:r>
              <a:rPr lang="ru-RU" altLang="en-US" sz="2800" dirty="0" smtClean="0">
                <a:latin typeface="Times New Roman" pitchFamily="18" charset="0"/>
                <a:cs typeface="Times New Roman" pitchFamily="18" charset="0"/>
              </a:rPr>
              <a:t>правах человека </a:t>
            </a:r>
            <a:r>
              <a:rPr lang="ru-RU" altLang="en-US" sz="2800" dirty="0">
                <a:latin typeface="Times New Roman" pitchFamily="18" charset="0"/>
                <a:cs typeface="Times New Roman" pitchFamily="18" charset="0"/>
              </a:rPr>
              <a:t>и личностно-ориентированный подход</a:t>
            </a:r>
            <a:endParaRPr lang="de-DE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24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«Исследование проблем психического здоровья 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суицидального поведения подростков и молодежи в Республике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еларусь»  2019 г.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Цель – разработка научно-обоснованных рекомендаций по совершенствованию системы охраны психического здоровья и профилактики суицидального поведения подростков в части повышения эффективности информирования общественности в целом и различных целевых групп о проблемах психического здоровья и профилактики суицидов, повышения квалификации специалистов и качества услуг.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90522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13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исследования.</a:t>
            </a:r>
            <a:r>
              <a:rPr lang="ru-RU" sz="4000" dirty="0">
                <a:solidFill>
                  <a:srgbClr val="002060"/>
                </a:solidFill>
              </a:rPr>
              <a:t/>
            </a:r>
            <a:br>
              <a:rPr lang="ru-RU" sz="4000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2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и анализ ситуации в области психического здоровья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-социального благополучия  подростков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возможностей и ограничений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оказания помощи детям и подросткам, оказавшимся в кризисной ситуации;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основных психологических и социальных факторов, детерминирующих, а также препятствующих развитию кризисных состояний у подростков;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потребностей в получении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информации о проблемах психического здоровья подростками и родителями (законными представителями);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уровня знаний подростков и родителей (законных представителей) по вопросам психического здоровья;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ыявление стереотипов отношения к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психическим болезням и людям с психическими расстройствами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научно-обоснованных рекомендаций по совершенствованию системы охраны психического здоровья и профилактики суицидального поведения подростков,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включая: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благоприятной и поддерживающей среды для подростков,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информированности населения,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квалификации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специалистов и качества оказываемой помощи. </a:t>
            </a:r>
          </a:p>
        </p:txBody>
      </p:sp>
    </p:spTree>
    <p:extLst>
      <p:ext uri="{BB962C8B-B14F-4D97-AF65-F5344CB8AC3E}">
        <p14:creationId xmlns:p14="http://schemas.microsoft.com/office/powerpoint/2010/main" xmlns="" val="135270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елевые группы:</a:t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9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молодежь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14-19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лет, обучающиеся в различных типах учреждений образования (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3600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подростков)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46,1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подростков из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городов и 8,5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из сельской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местности;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46,8% подростков были учениками 9,10 и 11 классов средней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школы; 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54,3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из них – девушки.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Возраст: </a:t>
            </a:r>
            <a:r>
              <a:rPr lang="ru-RU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21% 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17 лет, </a:t>
            </a:r>
            <a:r>
              <a:rPr lang="ru-RU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20,3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– 15 лет, </a:t>
            </a:r>
            <a:r>
              <a:rPr lang="ru-RU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19,8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– 16 лет,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19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– 18 лет,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– 14 и 19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Родители/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подростков. </a:t>
            </a:r>
          </a:p>
          <a:p>
            <a:pPr>
              <a:buFontTx/>
              <a:buChar char="-"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включая лиц, принимающих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</a:p>
          <a:p>
            <a:pPr>
              <a:buFontTx/>
              <a:buChar char="-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пециалистов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оказывающих помощь подросткам, находящимся в кризисных состояниях.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462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800" dirty="0" smtClean="0"/>
              <a:t>46</a:t>
            </a:r>
            <a:r>
              <a:rPr lang="ru-RU" sz="1800" dirty="0"/>
              <a:t>% подростков сообщили, что они не знали, где можно получить услуги по охране психического здоровья и с кем </a:t>
            </a:r>
            <a:r>
              <a:rPr lang="ru-RU" sz="1800" dirty="0" smtClean="0"/>
              <a:t>связаться</a:t>
            </a:r>
            <a:r>
              <a:rPr lang="ru-RU" sz="1800" dirty="0"/>
              <a:t>, чтобы получить необходимую помощь. </a:t>
            </a:r>
            <a:endParaRPr lang="ru-RU" sz="1800" dirty="0" smtClean="0"/>
          </a:p>
          <a:p>
            <a:pPr>
              <a:buFont typeface="Wingdings" pitchFamily="2" charset="2"/>
              <a:buChar char="q"/>
            </a:pPr>
            <a:r>
              <a:rPr lang="ru-RU" sz="1800" dirty="0"/>
              <a:t>П</a:t>
            </a:r>
            <a:r>
              <a:rPr lang="ru-RU" sz="1800" dirty="0" smtClean="0"/>
              <a:t>одростки </a:t>
            </a:r>
            <a:r>
              <a:rPr lang="ru-RU" sz="1800" dirty="0"/>
              <a:t>сообщили об отсутствии информации и знаний по вопросам психического здоровья и о наличии стигмы, связанной с психическими расстройствами, употреблением наркотиков, конфликтами с законом, ВИЧ-статусом и нетрадиционной сексуальной ориентацией у </a:t>
            </a:r>
            <a:r>
              <a:rPr lang="ru-RU" sz="1800" dirty="0" smtClean="0"/>
              <a:t>сверстников.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/>
              <a:t>Родители указали </a:t>
            </a:r>
            <a:r>
              <a:rPr lang="ru-RU" sz="1800" dirty="0"/>
              <a:t>на отсутствие специалистов по вопросам оказания психологической и психотерапевтической помощи, особенно в </a:t>
            </a:r>
            <a:r>
              <a:rPr lang="ru-RU" sz="1800" dirty="0" smtClean="0"/>
              <a:t>небольших </a:t>
            </a:r>
            <a:r>
              <a:rPr lang="ru-RU" sz="1800" dirty="0"/>
              <a:t>городах и сельской местности. </a:t>
            </a:r>
            <a:endParaRPr lang="ru-RU" sz="1800" dirty="0" smtClean="0"/>
          </a:p>
          <a:p>
            <a:pPr>
              <a:buFont typeface="Wingdings" pitchFamily="2" charset="2"/>
              <a:buChar char="q"/>
            </a:pPr>
            <a:r>
              <a:rPr lang="ru-RU" sz="1800" u="sng" dirty="0" smtClean="0"/>
              <a:t>У </a:t>
            </a:r>
            <a:r>
              <a:rPr lang="ru-RU" sz="1800" u="sng" dirty="0"/>
              <a:t>родителей </a:t>
            </a:r>
            <a:r>
              <a:rPr lang="ru-RU" sz="1800" u="sng" dirty="0" smtClean="0"/>
              <a:t>подростков сохраняются </a:t>
            </a:r>
            <a:r>
              <a:rPr lang="ru-RU" sz="1800" u="sng" dirty="0"/>
              <a:t>в</a:t>
            </a:r>
            <a:r>
              <a:rPr lang="ru-RU" sz="1800" u="sng" dirty="0" smtClean="0"/>
              <a:t>ысокий </a:t>
            </a:r>
            <a:r>
              <a:rPr lang="ru-RU" sz="1800" u="sng" dirty="0"/>
              <a:t>уровень стигмы, недоверия, а также стереотипы, связанные с психологической и психиатрической </a:t>
            </a:r>
            <a:r>
              <a:rPr lang="ru-RU" sz="1800" u="sng" dirty="0" smtClean="0"/>
              <a:t>помощью. 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/>
              <a:t>Б</a:t>
            </a:r>
            <a:r>
              <a:rPr lang="ru-RU" sz="1800" dirty="0" smtClean="0"/>
              <a:t>ольшинство родителей сказали, что не видят необходимости в психологических услугах, когда дети находятся в кризисном состоянии. 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Исследование проблем психического здоровья и суицидального поведения подростков и молодежи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еспублике Беларусь.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/>
              <a:t>Заключение.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8063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 о контактах со сверстниками с особенностями или из уязвимых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3859837"/>
              </p:ext>
            </p:extLst>
          </p:nvPr>
        </p:nvGraphicFramePr>
        <p:xfrm>
          <a:off x="467545" y="1340772"/>
          <a:ext cx="8136903" cy="4536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6671"/>
                <a:gridCol w="2382100"/>
                <a:gridCol w="726671"/>
                <a:gridCol w="697097"/>
                <a:gridCol w="697097"/>
                <a:gridCol w="633724"/>
                <a:gridCol w="823842"/>
                <a:gridCol w="1449701"/>
              </a:tblGrid>
              <a:tr h="972107">
                <a:tc rowSpan="2"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Продолжат отношения как раньше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Ограничат общение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Прекратят все отношения/общение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N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N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N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Физические особенности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3356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93,2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78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2,2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0,7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Проблемы с психическим здоровьем 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b="1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</a:rPr>
                        <a:t>2442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b="1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</a:rPr>
                        <a:t>67,8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b="1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</a:rPr>
                        <a:t>724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b="1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</a:rPr>
                        <a:t>20,1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b="1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</a:rPr>
                        <a:t>87</a:t>
                      </a:r>
                      <a:endParaRPr lang="ru-RU" sz="14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b="1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</a:rPr>
                        <a:t>2,4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 неблагополучной семьи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3104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86,2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7,8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1,3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Сирота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3326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92,4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105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2,9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0,9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ВИЧ-положительный статус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1508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41,9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983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27,3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437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12,1</a:t>
                      </a:r>
                      <a:endParaRPr lang="ru-RU" sz="1100" b="1" u="sng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Нетрадиционная сексуальная ориентация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1709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47,5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629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17,5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824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22,9</a:t>
                      </a:r>
                      <a:endParaRPr lang="ru-RU" sz="1100" b="1" u="sng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Употребление наркотиков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533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14,8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1010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28,1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1685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46,8</a:t>
                      </a:r>
                      <a:endParaRPr lang="ru-RU" sz="1100" b="1" u="sng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Конфликт с законом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842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23,4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1256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34,9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1046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29,1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843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причинами суицидальных мыслей у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было: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чувство </a:t>
            </a:r>
            <a:r>
              <a:rPr lang="ru-RU" b="1" dirty="0"/>
              <a:t>одиночества (49,2%) </a:t>
            </a:r>
            <a:endParaRPr lang="ru-RU" b="1" dirty="0" smtClean="0"/>
          </a:p>
          <a:p>
            <a:r>
              <a:rPr lang="ru-RU" b="1" dirty="0" smtClean="0"/>
              <a:t>конфликты </a:t>
            </a:r>
            <a:r>
              <a:rPr lang="ru-RU" b="1" dirty="0"/>
              <a:t>с родителями (43,4</a:t>
            </a:r>
            <a:r>
              <a:rPr lang="ru-RU" b="1" dirty="0" smtClean="0"/>
              <a:t>%),</a:t>
            </a:r>
          </a:p>
          <a:p>
            <a:r>
              <a:rPr lang="ru-RU" b="1" dirty="0" smtClean="0"/>
              <a:t>отсутствие </a:t>
            </a:r>
            <a:r>
              <a:rPr lang="ru-RU" b="1" dirty="0"/>
              <a:t>смысла жизни </a:t>
            </a:r>
            <a:endParaRPr lang="ru-RU" b="1" dirty="0" smtClean="0"/>
          </a:p>
          <a:p>
            <a:r>
              <a:rPr lang="ru-RU" dirty="0" smtClean="0"/>
              <a:t>несчастная </a:t>
            </a:r>
            <a:r>
              <a:rPr lang="ru-RU" dirty="0"/>
              <a:t>любовь </a:t>
            </a:r>
            <a:endParaRPr lang="ru-RU" dirty="0" smtClean="0"/>
          </a:p>
          <a:p>
            <a:r>
              <a:rPr lang="ru-RU" dirty="0" smtClean="0"/>
              <a:t>неприятности </a:t>
            </a:r>
            <a:r>
              <a:rPr lang="ru-RU" dirty="0"/>
              <a:t>с учебой (оценки) </a:t>
            </a:r>
            <a:endParaRPr lang="ru-RU" dirty="0" smtClean="0"/>
          </a:p>
          <a:p>
            <a:r>
              <a:rPr lang="ru-RU" dirty="0" smtClean="0"/>
              <a:t>конфликты </a:t>
            </a:r>
            <a:r>
              <a:rPr lang="ru-RU" dirty="0"/>
              <a:t>со сверстниками </a:t>
            </a:r>
            <a:endParaRPr lang="ru-RU" dirty="0" smtClean="0"/>
          </a:p>
          <a:p>
            <a:r>
              <a:rPr lang="ru-RU" dirty="0" smtClean="0"/>
              <a:t>потеря </a:t>
            </a:r>
            <a:r>
              <a:rPr lang="ru-RU" dirty="0"/>
              <a:t>близкого </a:t>
            </a:r>
            <a:r>
              <a:rPr lang="ru-RU" dirty="0" smtClean="0"/>
              <a:t>человека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34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1817</Words>
  <Application>Microsoft Office PowerPoint</Application>
  <PresentationFormat>Экран (4:3)</PresentationFormat>
  <Paragraphs>537</Paragraphs>
  <Slides>29</Slides>
  <Notes>8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1_Тема Office</vt:lpstr>
      <vt:lpstr>«Актуальные вопросы охраны психического здоровья детей и подростков»</vt:lpstr>
      <vt:lpstr>Категории психического здоровья</vt:lpstr>
      <vt:lpstr>Стратегически подходы к укреплению и защите психического здоровья (ВОЗ)</vt:lpstr>
      <vt:lpstr> «Исследование проблем психического здоровья  и суицидального поведения подростков и молодежи в Республике Беларусь»  2019 г. </vt:lpstr>
      <vt:lpstr> Задачи исследования. </vt:lpstr>
      <vt:lpstr> Целевые группы: </vt:lpstr>
      <vt:lpstr> Исследование проблем психического здоровья и суицидального поведения подростков и молодежи  в Республике Беларусь.  Заключение. </vt:lpstr>
      <vt:lpstr> Распределение ответов о контактах со сверстниками с особенностями или из уязвимых групп  </vt:lpstr>
      <vt:lpstr>Основными причинами суицидальных мыслей у подростков было:</vt:lpstr>
      <vt:lpstr>ОСНОВНЫЕ РЕЗУЛЬТАТЫ Стигма в отношении психических расстройств у подростков</vt:lpstr>
      <vt:lpstr>Двойное влияние стигмы: </vt:lpstr>
      <vt:lpstr> Структура первичных консультаций специалистами ЦДП подростков до 18 лет  в 2017 г. </vt:lpstr>
      <vt:lpstr>Структура обратившихся в ЦДП по блокам проблем в 2017 году</vt:lpstr>
      <vt:lpstr>Первичная заболеваемость детского населения психическими расстройствами</vt:lpstr>
      <vt:lpstr>Общая заболеваемость детского населения психическими и поведенческими расстройствами</vt:lpstr>
      <vt:lpstr>Структура заболеваемости психическими расстройствами в детской популяции</vt:lpstr>
      <vt:lpstr>Первичная инвалидность  детского населения по классу психических расстройств</vt:lpstr>
      <vt:lpstr>Статистическая информация суицидальной активности в детской популяции   (парасуициды)</vt:lpstr>
      <vt:lpstr>Суицидальная активность детского населения (суициды)2012-2019 гг.</vt:lpstr>
      <vt:lpstr>Связь здравоохранения и образования </vt:lpstr>
      <vt:lpstr>По определению ВОЗ , школы являются одним из наиболее важных институтов по укреплению здоровья и профилактических вмешательств</vt:lpstr>
      <vt:lpstr>События, имеющие негативные последствия для психического здоровья</vt:lpstr>
      <vt:lpstr> Программа охраны психического здоровья и профилактики самоубийств среди подростков </vt:lpstr>
      <vt:lpstr>Мероприятия</vt:lpstr>
      <vt:lpstr> Преобразование знаний в практику: </vt:lpstr>
      <vt:lpstr> Развитие системы обращения за помощью </vt:lpstr>
      <vt:lpstr>«Стигма»</vt:lpstr>
      <vt:lpstr>Необходимо:</vt:lpstr>
      <vt:lpstr>Слайд 29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Glavniy</dc:creator>
  <cp:lastModifiedBy>1</cp:lastModifiedBy>
  <cp:revision>72</cp:revision>
  <dcterms:created xsi:type="dcterms:W3CDTF">2020-11-04T12:55:16Z</dcterms:created>
  <dcterms:modified xsi:type="dcterms:W3CDTF">2020-12-18T07:08:00Z</dcterms:modified>
</cp:coreProperties>
</file>