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4" r:id="rId18"/>
    <p:sldId id="277" r:id="rId19"/>
    <p:sldId id="273" r:id="rId20"/>
    <p:sldId id="278" r:id="rId21"/>
    <p:sldId id="275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0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6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1701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23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1324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26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18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69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65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23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98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22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6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1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7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5E38-6725-41A9-9C7D-CB6B909C58A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9EA73-5714-4D66-82CC-829BFDCF3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5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96043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психического здоровья населения Республики Беларусь: основные тренды и вызовы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748464" cy="216024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Докладчик: Короткевич Т.В., заместитель директора по </a:t>
            </a:r>
            <a:r>
              <a:rPr lang="ru-RU" dirty="0" err="1" smtClean="0">
                <a:solidFill>
                  <a:schemeClr val="tx1"/>
                </a:solidFill>
              </a:rPr>
              <a:t>орг.-метод</a:t>
            </a:r>
            <a:r>
              <a:rPr lang="ru-RU" dirty="0" smtClean="0">
                <a:solidFill>
                  <a:schemeClr val="tx1"/>
                </a:solidFill>
              </a:rPr>
              <a:t>. работе РНПЦ психического здоровья, к.м.н.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698705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общей заболеваемости психическими и поведенческими расстройствами мужского и женского населения в Республике Беларусь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7647359" cy="4638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29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949" y="332656"/>
            <a:ext cx="6698355" cy="15121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общей заболеваемости психическими и поведенческими расстройствами городского и сельского населения в Республике Беларусь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949" y="1836021"/>
            <a:ext cx="6991943" cy="4545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69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4981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первичной инвалидности при психических и поведенческих расстройствах общей популяции и детского населения Республики Беларусь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7283152" cy="4734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52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3541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Накопленная инвалидность при психических и поведенческих расстройствах общей популяции и детского населения Республики Беларусь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346" y="1628800"/>
            <a:ext cx="7358014" cy="4783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1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836" y="404664"/>
            <a:ext cx="6512444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суицидальной активности населения Республики Беларусь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836" y="1412776"/>
            <a:ext cx="7259183" cy="4731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суицидальной активности городского и сельского населения Республики Беларусь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943" y="2160588"/>
            <a:ext cx="6650377" cy="4328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58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тренды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12776"/>
            <a:ext cx="7850833" cy="4968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рост первичной и общей заболеваемости психическими и поведенческими расстройствами</a:t>
            </a:r>
          </a:p>
          <a:p>
            <a:r>
              <a:rPr lang="ru-RU" sz="2800" dirty="0" smtClean="0"/>
              <a:t>увеличение показателя первичной инвалидности и общего контингента инвалидов по психическим расстройствам и расстройствам поведения</a:t>
            </a:r>
          </a:p>
          <a:p>
            <a:r>
              <a:rPr lang="ru-RU" sz="2800" dirty="0" smtClean="0"/>
              <a:t>снижением суицидальной активности населения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05273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STEPS-2020 </a:t>
            </a:r>
            <a:r>
              <a:rPr lang="ru-RU" sz="2400" b="1" dirty="0" smtClean="0">
                <a:solidFill>
                  <a:schemeClr val="tx1"/>
                </a:solidFill>
              </a:rPr>
              <a:t>ДОПОЛНИТЕЛЬНЫЙ МОДУЛЬ: Симптомы депрессии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6789290"/>
              </p:ext>
            </p:extLst>
          </p:nvPr>
        </p:nvGraphicFramePr>
        <p:xfrm>
          <a:off x="251520" y="692696"/>
          <a:ext cx="7992889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2"/>
                <a:gridCol w="2256251"/>
                <a:gridCol w="2664296"/>
              </a:tblGrid>
              <a:tr h="259228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Устанавливали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 Вам когда-нибудь диагноз «депрессия»?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Был ли у Вас период продолжительностью в несколько дней за последние 12 месяцев, когда Вы потеряли интерес к большинству дел и занятий, которые вам обычно нравятся, таким как личные отношения, работа или хобби/отдых?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Принимали ли Вы какие-либо лекарства или другие методы лечения такие, как консультирование или индивидуальная психотерапия, либо психотерапия в составе группы, в отношении депрессии в течение последних 12 месяцев?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Когда Вам установили диагноз «депрессия»?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Был ли у Вас период продолжительностью в несколько дней за последние 12 месяцев, когда Вы чувствовали упадок сил или чувство постоянной усталости?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Был ли этот период грусти, потери интереса или упадка сил большую часть дня и почти каждый день?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Принимали ли Вы какие-либо лекарства или другие методы лечения такие, как консультирование или индивидуальная психотерапия либо психотерапия в составе группы, в отношении депрессии в течение последних 2 недель?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Продолжался ли этот период грусти, потери интереса или упадка сил более 2 недель?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этого периода у Вас был снижен аппетит?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3610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STEPS-2020 </a:t>
            </a:r>
            <a:r>
              <a:rPr lang="ru-RU" sz="2400" b="1" dirty="0" smtClean="0">
                <a:solidFill>
                  <a:schemeClr val="tx1"/>
                </a:solidFill>
              </a:rPr>
              <a:t>ДОПОЛНИТЕЛЬНЫЙ МОДУЛЬ: Симптомы депрессии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9597939"/>
              </p:ext>
            </p:extLst>
          </p:nvPr>
        </p:nvGraphicFramePr>
        <p:xfrm>
          <a:off x="251520" y="484804"/>
          <a:ext cx="8064897" cy="632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18781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Были ли у Вас проблемы с тем, что Вы что не можете заснуть или просыпаетесь ночью и не можете больше заснуть? Или слишком рано просыпались?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течение этого периода Вы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потеряли уверенность в себе и стали негативно, плохо к себе относиться, обвиняли себя?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Часто ли Вы чувствовали безнадежность в тот период - что нет никакого способа улучшить ситуацию?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27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Были ли у Вас в этот период какие-то трудности с концентрацией внимания; например, при общении, во время работы или просмотра телевизора?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Был ли у Вас период продолжительностью в несколько дней за последние 12 месяцев, когда вы чувствовали грусть, пустоту или печаль?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этого периода Ваш интерес к сексу был снижен?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076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Замечали ли Вы когда-нибудь за собой заторможенность или неловкость в движениях?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Замечали ли Вы в этот период за собой заторможенность, замедленность мышления?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 думали о смерти в то время или Вы хотели умереть?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712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Были ли у Вас проблемы с тем, что Вы что не можете заснуть или просыпаетесь ночью и не можете больше заснуть? Или слишком рано просыпались?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Были ли Вы в течение этого периода тревожны, беспокойны или нервничали почти каждый день, не могли усидеть на месте или ходили взад и вперед?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2286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 когда-нибудь пытались покончить с собой?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Вызовы (</a:t>
            </a:r>
            <a:r>
              <a:rPr lang="ru-RU" dirty="0" err="1" smtClean="0">
                <a:solidFill>
                  <a:schemeClr val="tx1"/>
                </a:solidFill>
              </a:rPr>
              <a:t>био+психо+социо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778825" cy="511256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Постарение населения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Пандемия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COVID-19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причина и следствие)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Увеличение воздействия стрессовых факторов кратковременного и длительного действия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Урбанизация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Переоценка значения профессиональных достижений в качестве критерия успешности индивидуума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Социально-экономическая и политическая нестабильность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Недостаточное финансирование служб охраны психического здоровья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Дефекты межведомственного взаимодействия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6347714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«Здоровье является состоянием полного физического, душевного и социального благополучия, а не только отсутствием болезней и физических дефектов»</a:t>
            </a:r>
          </a:p>
          <a:p>
            <a:r>
              <a:rPr lang="ru-RU" sz="2000" dirty="0" smtClean="0"/>
              <a:t>«Психическое здоровье — это состояние благополучия, в котором человек реализует свои способности, может противостоять обычным жизненным стрессам, продуктивно работать и вносить вклад в свое сообщество»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096344" cy="1953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0839" y="4149080"/>
            <a:ext cx="4530080" cy="2576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6724650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93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63284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«Психическое здоровье в современном обществе – это важнейшая ценность и основа формирования человеческого капитала. Давайте помнить об этом и делать все для того, чтобы этот капитал сохранялся и развивался</a:t>
            </a:r>
            <a:r>
              <a:rPr lang="ru-RU" sz="2400" b="1" i="1" dirty="0" smtClean="0"/>
              <a:t>»</a:t>
            </a: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Ю.А.Александровский, д.м.н., профессор, член-корреспондент </a:t>
            </a:r>
            <a:r>
              <a:rPr lang="ru-RU" sz="2400" dirty="0" smtClean="0"/>
              <a:t>РАН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ru-RU" sz="2400" i="1" dirty="0" smtClean="0"/>
              <a:t>(</a:t>
            </a:r>
            <a:r>
              <a:rPr lang="ru-RU" sz="2400" i="1" dirty="0" smtClean="0"/>
              <a:t>из выступления на научно-практической конференции «Психическое здоровье: социальные, клинико-организационные и научные аспекты» </a:t>
            </a:r>
            <a:r>
              <a:rPr lang="ru-RU" sz="2400" i="1" dirty="0" smtClean="0"/>
              <a:t>31 </a:t>
            </a:r>
            <a:r>
              <a:rPr lang="ru-RU" sz="2400" i="1" dirty="0" smtClean="0"/>
              <a:t>октября 2016 г.)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844824"/>
            <a:ext cx="7992888" cy="266429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816932"/>
            <a:ext cx="4591587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1453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первичной заболеваемости психическими и поведенческими расстройствами в Республике Беларусь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30399"/>
            <a:ext cx="7128792" cy="46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58417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первичной заболеваемости психическими и поведенческими расстройствами взрослого и детского населения в Республике Беларусь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68053" y="3033357"/>
            <a:ext cx="9593889" cy="53654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Диаграмма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611560" y="1988840"/>
            <a:ext cx="72728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3" cy="158417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первичной заболеваемости психическими и поведенческими расстройствами мужского и женского населения в Республике Беларусь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6840760" cy="4149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1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949" y="404664"/>
            <a:ext cx="6347713" cy="158417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первичной заболеваемости психическими и поведенческими расстройствами городского и сельского населения в Республике Беларусь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799" y="2060848"/>
            <a:ext cx="688581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60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78" y="260648"/>
            <a:ext cx="6347713" cy="15121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Нозологическая структура первичной заболеваемости психическими и поведенческими расстройствами населения в Республике Беларусь в 2002 г. и 2015 г.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7592610" cy="4650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5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60640" cy="1426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общей заболеваемости психическими и поведенческими расстройствами в Республике Беларусь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742" y="1916832"/>
            <a:ext cx="6979570" cy="4537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5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общей заболеваемости психическими и поведенческими расстройствами взрослого и детского населения в Республике Беларусь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7056784" cy="4587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0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809</Words>
  <Application>Microsoft Office PowerPoint</Application>
  <PresentationFormat>Экран (4:3)</PresentationFormat>
  <Paragraphs>106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Состояние психического здоровья населения Республики Беларусь: основные тренды и вызовы</vt:lpstr>
      <vt:lpstr>Слайд 2</vt:lpstr>
      <vt:lpstr>Показатели первичной заболеваемости психическими и поведенческими расстройствами в Республике Беларусь</vt:lpstr>
      <vt:lpstr>Показатели первичной заболеваемости психическими и поведенческими расстройствами взрослого и детского населения в Республике Беларусь</vt:lpstr>
      <vt:lpstr>Показатели первичной заболеваемости психическими и поведенческими расстройствами мужского и женского населения в Республике Беларусь</vt:lpstr>
      <vt:lpstr>Показатели первичной заболеваемости психическими и поведенческими расстройствами городского и сельского населения в Республике Беларусь</vt:lpstr>
      <vt:lpstr>Нозологическая структура первичной заболеваемости психическими и поведенческими расстройствами населения в Республике Беларусь в 2002 г. и 2015 г.</vt:lpstr>
      <vt:lpstr>Показатели общей заболеваемости психическими и поведенческими расстройствами в Республике Беларусь </vt:lpstr>
      <vt:lpstr>Показатели общей заболеваемости психическими и поведенческими расстройствами взрослого и детского населения в Республике Беларусь </vt:lpstr>
      <vt:lpstr>Показатели общей заболеваемости психическими и поведенческими расстройствами мужского и женского населения в Республике Беларусь</vt:lpstr>
      <vt:lpstr>Показатели общей заболеваемости психическими и поведенческими расстройствами городского и сельского населения в Республике Беларусь</vt:lpstr>
      <vt:lpstr>Уровень первичной инвалидности при психических и поведенческих расстройствах общей популяции и детского населения Республики Беларусь </vt:lpstr>
      <vt:lpstr>Накопленная инвалидность при психических и поведенческих расстройствах общей популяции и детского населения Республики Беларусь </vt:lpstr>
      <vt:lpstr>Уровень суицидальной активности населения Республики Беларусь </vt:lpstr>
      <vt:lpstr>Уровень суицидальной активности городского и сельского населения Республики Беларусь </vt:lpstr>
      <vt:lpstr>Основные тренды</vt:lpstr>
      <vt:lpstr>STEPS-2020 ДОПОЛНИТЕЛЬНЫЙ МОДУЛЬ: Симптомы депрессии </vt:lpstr>
      <vt:lpstr>STEPS-2020 ДОПОЛНИТЕЛЬНЫЙ МОДУЛЬ: Симптомы депрессии </vt:lpstr>
      <vt:lpstr>Вызовы (био+психо+социо)</vt:lpstr>
      <vt:lpstr>Слайд 20</vt:lpstr>
      <vt:lpstr>Слайд 21</vt:lpstr>
      <vt:lpstr>Слайд 22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психического здоровья населения Республики Беларусь: основные тренды и вызовы</dc:title>
  <dc:creator>1</dc:creator>
  <cp:lastModifiedBy>1</cp:lastModifiedBy>
  <cp:revision>27</cp:revision>
  <dcterms:created xsi:type="dcterms:W3CDTF">2020-12-14T12:16:43Z</dcterms:created>
  <dcterms:modified xsi:type="dcterms:W3CDTF">2020-12-16T05:31:50Z</dcterms:modified>
</cp:coreProperties>
</file>