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70" r:id="rId1"/>
  </p:sldMasterIdLst>
  <p:notesMasterIdLst>
    <p:notesMasterId r:id="rId28"/>
  </p:notesMasterIdLst>
  <p:sldIdLst>
    <p:sldId id="256" r:id="rId2"/>
    <p:sldId id="428" r:id="rId3"/>
    <p:sldId id="445" r:id="rId4"/>
    <p:sldId id="479" r:id="rId5"/>
    <p:sldId id="478" r:id="rId6"/>
    <p:sldId id="480" r:id="rId7"/>
    <p:sldId id="462" r:id="rId8"/>
    <p:sldId id="459" r:id="rId9"/>
    <p:sldId id="460" r:id="rId10"/>
    <p:sldId id="461" r:id="rId11"/>
    <p:sldId id="464" r:id="rId12"/>
    <p:sldId id="469" r:id="rId13"/>
    <p:sldId id="481" r:id="rId14"/>
    <p:sldId id="482" r:id="rId15"/>
    <p:sldId id="495" r:id="rId16"/>
    <p:sldId id="472" r:id="rId17"/>
    <p:sldId id="484" r:id="rId18"/>
    <p:sldId id="485" r:id="rId19"/>
    <p:sldId id="486" r:id="rId20"/>
    <p:sldId id="487" r:id="rId21"/>
    <p:sldId id="496" r:id="rId22"/>
    <p:sldId id="494" r:id="rId23"/>
    <p:sldId id="491" r:id="rId24"/>
    <p:sldId id="492" r:id="rId25"/>
    <p:sldId id="490" r:id="rId26"/>
    <p:sldId id="26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186"/>
    <p:restoredTop sz="94505"/>
  </p:normalViewPr>
  <p:slideViewPr>
    <p:cSldViewPr snapToGrid="0" snapToObjects="1">
      <p:cViewPr varScale="1">
        <p:scale>
          <a:sx n="74" d="100"/>
          <a:sy n="74" d="100"/>
        </p:scale>
        <p:origin x="200" y="5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137A2-BD9E-7543-9681-2CC38784C182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73A83-E813-6144-8C3E-AB607F39A1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7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73A83-E813-6144-8C3E-AB607F39A14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34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Чтобы добавить рисунок, перетащите его в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99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inessgrig@mail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354238"/>
            <a:ext cx="10232019" cy="2939969"/>
          </a:xfrm>
        </p:spPr>
        <p:txBody>
          <a:bodyPr>
            <a:noAutofit/>
          </a:bodyPr>
          <a:lstStyle/>
          <a:p>
            <a:pPr algn="ctr"/>
            <a:r>
              <a:rPr lang="ru-RU" sz="4800" dirty="0"/>
              <a:t> </a:t>
            </a:r>
            <a:r>
              <a:rPr lang="ru-RU" sz="4000" dirty="0"/>
              <a:t> УЧЕТ ФАКТОРОВ, АССОЦИИРОВАННЫХ С РИСКОМ АГРЕССИВНЫХ ДЕЙСТВИЙ У ЛИЦ С СИНДРОМОМ ЗАВИСИМОСТИ ОТ АЛКОГОЛЯ В ПРОЦЕССЕ РЕАБИЛИТАЦИИ  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788" y="5278055"/>
            <a:ext cx="7859631" cy="1435261"/>
          </a:xfrm>
        </p:spPr>
        <p:txBody>
          <a:bodyPr>
            <a:noAutofit/>
          </a:bodyPr>
          <a:lstStyle/>
          <a:p>
            <a:pPr algn="r"/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медицинских наук, доцент  </a:t>
            </a:r>
          </a:p>
          <a:p>
            <a:pPr algn="r"/>
            <a:r>
              <a:rPr lang="ru-RU" sz="2800" dirty="0">
                <a:solidFill>
                  <a:schemeClr val="tx2"/>
                </a:solidFill>
              </a:rPr>
              <a:t>Григорьева Инесса Викторовна</a:t>
            </a:r>
          </a:p>
        </p:txBody>
      </p:sp>
    </p:spTree>
    <p:extLst>
      <p:ext uri="{BB962C8B-B14F-4D97-AF65-F5344CB8AC3E}">
        <p14:creationId xmlns:p14="http://schemas.microsoft.com/office/powerpoint/2010/main" val="108576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Использование исследовательских диагностических критериев МКБ-10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раздела;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Оценка тяжести зависимого расстройства  – (Бел-ИТА/B-ASI) (Версия № 1);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Методика «Опросник склонности к агрессии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-Перри.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Методика «Виды агрессивности» Л. 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Почебут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(2012) 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Опросник «Стиль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поведения».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Тест-опросник «Исследование волевой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А. В. Зверькова.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Опросник для исследования стадий психотерапии «URICA» 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Шкала «Готовности к изменению поведения и стремления к лечению» (SOCRATES).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Экспресс- диагностика неуправляемой эмоциональной возбудимости  В.В. Бойко 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Оценка риска насильственных действий HCR 20.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Статистический анализ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6.0.</a:t>
            </a:r>
          </a:p>
          <a:p>
            <a:pPr lvl="1" algn="just"/>
            <a:endParaRPr lang="ru-RU" sz="2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98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риска возможных агрессивных действий лиц с синдромом зависимости от алкоголя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никогда не знаем степень риска совершения агрессивных действий для конкретного человека, мы только оцениваем этот риск при различных обстоятельствах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институализацию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освобождение от наблюдения;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изоляцию  и отсутствие доступа к алкоголю;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  активный и пассивный триггерный механизм.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первостепенных критерия: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Эмпирический –  предсказательная точность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– практическая полезность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Законности – справедливость и доказательность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37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r>
              <a:rPr lang="ru-RU" sz="2400" dirty="0"/>
              <a:t>	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личностных и социальных факторов агрессивных действий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/>
              <a:t>Для оценка риска агрессивных действий важным является определение:</a:t>
            </a:r>
          </a:p>
          <a:p>
            <a:r>
              <a:rPr lang="ru-RU" dirty="0"/>
              <a:t>1.	риск агрессивного поведения;  </a:t>
            </a:r>
          </a:p>
          <a:p>
            <a:r>
              <a:rPr lang="ru-RU" dirty="0"/>
              <a:t>2.	риск </a:t>
            </a:r>
            <a:r>
              <a:rPr lang="ru-RU" dirty="0" err="1"/>
              <a:t>аутоагрессивного</a:t>
            </a:r>
            <a:r>
              <a:rPr lang="ru-RU" dirty="0"/>
              <a:t> поведения;</a:t>
            </a:r>
          </a:p>
          <a:p>
            <a:r>
              <a:rPr lang="ru-RU" dirty="0"/>
              <a:t>3.	риск </a:t>
            </a:r>
            <a:r>
              <a:rPr lang="ru-RU" dirty="0" err="1"/>
              <a:t>внутристационарного</a:t>
            </a:r>
            <a:r>
              <a:rPr lang="ru-RU" dirty="0"/>
              <a:t> или внутригруппового насилия поведения.</a:t>
            </a:r>
          </a:p>
          <a:p>
            <a:pPr lvl="1" algn="just"/>
            <a:endParaRPr lang="ru-RU" sz="2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личностных и социальных факторов агрессивных действий включала учет всей совокупности и вклада каждого из факторов на основе результатов оценки ответов по (Бел-ИТА/B-ASI) зависимых от алкоголя лиц: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предиспозиционных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диспозиционных, 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катализирующих, 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блокирующих, 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протективных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2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0"/>
            <a:ext cx="11598442" cy="6705599"/>
          </a:xfrm>
        </p:spPr>
        <p:txBody>
          <a:bodyPr>
            <a:noAutofit/>
          </a:bodyPr>
          <a:lstStyle/>
          <a:p>
            <a:r>
              <a:rPr lang="ru-RU" sz="2400" dirty="0"/>
              <a:t>	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редиспозиционные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давность зависимого поведения, имеющиеся психопатологические расстройства, нарушение социальных связей, наследственность, наличие травм детства (жестокое обращение в детстве).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наследственный анализ показал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жестокого обращения в детстве подтверждает значительный вклад травм детства в запуск агрессивного и зависимого поведения у лиц с синдромом зависимости от алкоголя.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3658F6BE-5F29-2C4D-B1DC-B968DE2BC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668639"/>
              </p:ext>
            </p:extLst>
          </p:nvPr>
        </p:nvGraphicFramePr>
        <p:xfrm>
          <a:off x="860612" y="1685364"/>
          <a:ext cx="9299388" cy="4105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695">
                  <a:extLst>
                    <a:ext uri="{9D8B030D-6E8A-4147-A177-3AD203B41FA5}">
                      <a16:colId xmlns:a16="http://schemas.microsoft.com/office/drawing/2014/main" val="4283749969"/>
                    </a:ext>
                  </a:extLst>
                </a:gridCol>
                <a:gridCol w="2247695">
                  <a:extLst>
                    <a:ext uri="{9D8B030D-6E8A-4147-A177-3AD203B41FA5}">
                      <a16:colId xmlns:a16="http://schemas.microsoft.com/office/drawing/2014/main" val="456806400"/>
                    </a:ext>
                  </a:extLst>
                </a:gridCol>
                <a:gridCol w="4803998">
                  <a:extLst>
                    <a:ext uri="{9D8B030D-6E8A-4147-A177-3AD203B41FA5}">
                      <a16:colId xmlns:a16="http://schemas.microsoft.com/office/drawing/2014/main" val="1006804126"/>
                    </a:ext>
                  </a:extLst>
                </a:gridCol>
              </a:tblGrid>
              <a:tr h="1064476">
                <a:tc gridSpan="2"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злоупотребление приемом спиртного </a:t>
                      </a:r>
                    </a:p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жестокое обращение в детстве и прошлом  %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157229"/>
                  </a:ext>
                </a:extLst>
              </a:tr>
              <a:tr h="6082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отца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59%</a:t>
                      </a:r>
                      <a:endParaRPr lang="ru-RU" b="1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671118"/>
                  </a:ext>
                </a:extLst>
              </a:tr>
              <a:tr h="6082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дедушки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406426"/>
                  </a:ext>
                </a:extLst>
              </a:tr>
              <a:tr h="6082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дяди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34%,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345420"/>
                  </a:ext>
                </a:extLst>
              </a:tr>
              <a:tr h="6082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092043"/>
                  </a:ext>
                </a:extLst>
              </a:tr>
              <a:tr h="6082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братьев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11% 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7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893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r>
              <a:rPr lang="ru-RU" sz="2400" dirty="0"/>
              <a:t>	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Предиспозиционные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и взаимоотношения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проживали без семьи – 52,4% лиц.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серьезные проблемы с законом и правоохранительными органами – 47%,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подвергались задержанию 87% лиц, были судимы 64%, из них были судимы более 1 раза 60% лиц.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и трудоустройство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не имели постоянную работу – 47%, имели длительные периоды безработицы в прошлом – 55% лиц, нуждались в помощи относительно трудоустройства – 68%,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имели дохода 434 лиц, имели долги 31%. 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имели задолженность по административным и судебным штрафам и алиментам 54% лиц, приходилось занимать деньги, чтобы купить еду 20%, приходилось продавать и закладывать вещи 15% лиц.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Досуг: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проалкогольное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противоправное действие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группы к которой  они имели отношение указали 27% лиц. </a:t>
            </a:r>
          </a:p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Жилье: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имели жилья 10% лиц.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4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r>
              <a:rPr lang="ru-RU" sz="2400" dirty="0"/>
              <a:t>	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Диспозиционные факторы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синдрома зависимости от алкоголя, количество госпитализаций во время рецидивов для лечения по поводу синдрома зависимости от алкоголя, частота употребления алкоголя, состояние и форма проявления агрессии, наличие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коморбидных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синдрома зависимости от алкоголя было выявлено у всех 100% лиц,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продолжительность приема спиртного составила 13,09±7,32 лет;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вредных последствий от приема алкоголя составила 8,59±6,62 лет;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количества госпитализаций во время рецидивов лечения по поводу синдрома зависимости от алкоголя показал 3,33±6,56 лет;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употребления алкоголя: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(ежедневное или с периодами запоя) отмечено – 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47%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лиц,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частое (еженедельное) – у 35%, эпизодическое – у 18% лиц.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коморбидных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состояний было связано наличием депрессии, эпилептических приступов и отмечено у 15% лиц.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66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Проявление агрессивных действий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оценки состояния, в котором преимущественного проявлялись агрессивные действия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8DD8E7BD-D647-C545-BBE6-915D134D3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12816"/>
              </p:ext>
            </p:extLst>
          </p:nvPr>
        </p:nvGraphicFramePr>
        <p:xfrm>
          <a:off x="735106" y="1094174"/>
          <a:ext cx="9610166" cy="351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2259">
                  <a:extLst>
                    <a:ext uri="{9D8B030D-6E8A-4147-A177-3AD203B41FA5}">
                      <a16:colId xmlns:a16="http://schemas.microsoft.com/office/drawing/2014/main" val="1609246238"/>
                    </a:ext>
                  </a:extLst>
                </a:gridCol>
                <a:gridCol w="4087907">
                  <a:extLst>
                    <a:ext uri="{9D8B030D-6E8A-4147-A177-3AD203B41FA5}">
                      <a16:colId xmlns:a16="http://schemas.microsoft.com/office/drawing/2014/main" val="154886975"/>
                    </a:ext>
                  </a:extLst>
                </a:gridCol>
              </a:tblGrid>
              <a:tr h="878421">
                <a:tc>
                  <a:txBody>
                    <a:bodyPr/>
                    <a:lstStyle/>
                    <a:p>
                      <a:r>
                        <a:rPr lang="ru-RU" dirty="0"/>
                        <a:t>Проявление агрессии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755851"/>
                  </a:ext>
                </a:extLst>
              </a:tr>
              <a:tr h="878421">
                <a:tc>
                  <a:txBody>
                    <a:bodyPr/>
                    <a:lstStyle/>
                    <a:p>
                      <a:r>
                        <a:rPr lang="ru-RU" dirty="0"/>
                        <a:t>Трезвом состоянии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410441"/>
                  </a:ext>
                </a:extLst>
              </a:tr>
              <a:tr h="878421">
                <a:tc>
                  <a:txBody>
                    <a:bodyPr/>
                    <a:lstStyle/>
                    <a:p>
                      <a:r>
                        <a:rPr lang="ru-RU" dirty="0"/>
                        <a:t>Состояние алкогольного опьянения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49,1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94272"/>
                  </a:ext>
                </a:extLst>
              </a:tr>
              <a:tr h="878421">
                <a:tc>
                  <a:txBody>
                    <a:bodyPr/>
                    <a:lstStyle/>
                    <a:p>
                      <a:r>
                        <a:rPr lang="ru-RU" dirty="0"/>
                        <a:t>Сочетанное проявление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36,4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2601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91C28BE-D16B-3D4B-B777-A89869AC0E75}"/>
              </a:ext>
            </a:extLst>
          </p:cNvPr>
          <p:cNvSpPr/>
          <p:nvPr/>
        </p:nvSpPr>
        <p:spPr>
          <a:xfrm rot="10800000" flipV="1">
            <a:off x="593556" y="4840495"/>
            <a:ext cx="1057646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Полученные данные убедительно показывают, что вследствие продолжительного употребления спиртного происходит ухудшение психического здоровья и дестабилизация волевой и эмоциональной регуляции у зависимых от алкоголя лиц.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693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87592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проявления агрессии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8DD8E7BD-D647-C545-BBE6-915D134D3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741546"/>
              </p:ext>
            </p:extLst>
          </p:nvPr>
        </p:nvGraphicFramePr>
        <p:xfrm>
          <a:off x="753035" y="685800"/>
          <a:ext cx="9592236" cy="4288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5366">
                  <a:extLst>
                    <a:ext uri="{9D8B030D-6E8A-4147-A177-3AD203B41FA5}">
                      <a16:colId xmlns:a16="http://schemas.microsoft.com/office/drawing/2014/main" val="1609246238"/>
                    </a:ext>
                  </a:extLst>
                </a:gridCol>
                <a:gridCol w="4126870">
                  <a:extLst>
                    <a:ext uri="{9D8B030D-6E8A-4147-A177-3AD203B41FA5}">
                      <a16:colId xmlns:a16="http://schemas.microsoft.com/office/drawing/2014/main" val="154886975"/>
                    </a:ext>
                  </a:extLst>
                </a:gridCol>
              </a:tblGrid>
              <a:tr h="850780">
                <a:tc>
                  <a:txBody>
                    <a:bodyPr/>
                    <a:lstStyle/>
                    <a:p>
                      <a:r>
                        <a:rPr lang="ru-RU" dirty="0"/>
                        <a:t>Форма проявления агрессии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755851"/>
                  </a:ext>
                </a:extLst>
              </a:tr>
              <a:tr h="8507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агрессивные действия в виде избиения близких, скандалы, драки</a:t>
                      </a:r>
                      <a:r>
                        <a:rPr lang="ru-RU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410441"/>
                  </a:ext>
                </a:extLst>
              </a:tr>
              <a:tr h="885626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аффективные проявления сопровождались вспышками гнева, ярости, крика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94272"/>
                  </a:ext>
                </a:extLst>
              </a:tr>
              <a:tr h="8507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вербальная агрессия в виде нецензурной брани, уничижительных слов, оскорблений, порицаний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92.7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2601"/>
                  </a:ext>
                </a:extLst>
              </a:tr>
              <a:tr h="8507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враждебные намерения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49,1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02392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1D5552-BA42-CE41-AA11-71001398992A}"/>
              </a:ext>
            </a:extLst>
          </p:cNvPr>
          <p:cNvSpPr/>
          <p:nvPr/>
        </p:nvSpPr>
        <p:spPr>
          <a:xfrm>
            <a:off x="593556" y="5396754"/>
            <a:ext cx="10540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Доминирование проявлений аффективной и вербальной агрессии показывают на преимущество инструментального и аффективного компонента агрессии, наличие у половины лиц  враждебных намерений свидетельствует о активности когнитивного компонента и негативной оценке окружающего мира . </a:t>
            </a:r>
          </a:p>
        </p:txBody>
      </p:sp>
    </p:spTree>
    <p:extLst>
      <p:ext uri="{BB962C8B-B14F-4D97-AF65-F5344CB8AC3E}">
        <p14:creationId xmlns:p14="http://schemas.microsoft.com/office/powerpoint/2010/main" val="77325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502399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Катализирующие факторы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непосредственные триггеры  запуска агрессивных действий</a:t>
            </a:r>
            <a:r>
              <a:rPr lang="ru-RU" dirty="0"/>
              <a:t>.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8DD8E7BD-D647-C545-BBE6-915D134D3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98981"/>
              </p:ext>
            </p:extLst>
          </p:nvPr>
        </p:nvGraphicFramePr>
        <p:xfrm>
          <a:off x="448235" y="1039907"/>
          <a:ext cx="10685929" cy="5325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0047">
                  <a:extLst>
                    <a:ext uri="{9D8B030D-6E8A-4147-A177-3AD203B41FA5}">
                      <a16:colId xmlns:a16="http://schemas.microsoft.com/office/drawing/2014/main" val="1609246238"/>
                    </a:ext>
                  </a:extLst>
                </a:gridCol>
                <a:gridCol w="3585882">
                  <a:extLst>
                    <a:ext uri="{9D8B030D-6E8A-4147-A177-3AD203B41FA5}">
                      <a16:colId xmlns:a16="http://schemas.microsoft.com/office/drawing/2014/main" val="154886975"/>
                    </a:ext>
                  </a:extLst>
                </a:gridCol>
              </a:tblGrid>
              <a:tr h="423143">
                <a:tc>
                  <a:txBody>
                    <a:bodyPr/>
                    <a:lstStyle/>
                    <a:p>
                      <a:r>
                        <a:rPr lang="ru-RU" dirty="0"/>
                        <a:t>Триггеры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755851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непонимание со стороны жены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410441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алкоголя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94272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обман близких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2601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нравоучения родителей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02392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недопонимание со стороны детей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890230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состояние похмелья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175147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измена супруги/сожительницы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19937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сотрудников милиции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244477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обидные слова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212774"/>
                  </a:ext>
                </a:extLst>
              </a:tr>
              <a:tr h="54680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агрессивное и пренебрежительное поведение окружающих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320058"/>
                  </a:ext>
                </a:extLst>
              </a:tr>
              <a:tr h="54680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ревность супруги/сожительницы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5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53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87592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Катализирующие факторы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8DD8E7BD-D647-C545-BBE6-915D134D3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12719"/>
              </p:ext>
            </p:extLst>
          </p:nvPr>
        </p:nvGraphicFramePr>
        <p:xfrm>
          <a:off x="448235" y="1039907"/>
          <a:ext cx="10685929" cy="373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0047">
                  <a:extLst>
                    <a:ext uri="{9D8B030D-6E8A-4147-A177-3AD203B41FA5}">
                      <a16:colId xmlns:a16="http://schemas.microsoft.com/office/drawing/2014/main" val="1609246238"/>
                    </a:ext>
                  </a:extLst>
                </a:gridCol>
                <a:gridCol w="3585882">
                  <a:extLst>
                    <a:ext uri="{9D8B030D-6E8A-4147-A177-3AD203B41FA5}">
                      <a16:colId xmlns:a16="http://schemas.microsoft.com/office/drawing/2014/main" val="154886975"/>
                    </a:ext>
                  </a:extLst>
                </a:gridCol>
              </a:tblGrid>
              <a:tr h="533613">
                <a:tc>
                  <a:txBody>
                    <a:bodyPr/>
                    <a:lstStyle/>
                    <a:p>
                      <a:r>
                        <a:rPr lang="ru-RU" dirty="0"/>
                        <a:t>Объекты направленности агрессивных проявлений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755851"/>
                  </a:ext>
                </a:extLst>
              </a:tr>
              <a:tr h="53361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жена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сожительница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410441"/>
                  </a:ext>
                </a:extLst>
              </a:tr>
              <a:tr h="53361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94272"/>
                  </a:ext>
                </a:extLst>
              </a:tr>
              <a:tr h="53361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2601"/>
                  </a:ext>
                </a:extLst>
              </a:tr>
              <a:tr h="53361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02392"/>
                  </a:ext>
                </a:extLst>
              </a:tr>
              <a:tr h="53361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сотрудники. милиции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890230"/>
                  </a:ext>
                </a:extLst>
              </a:tr>
              <a:tr h="53361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друзья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175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24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ru-RU" sz="2400" dirty="0"/>
              <a:t>	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Преступность, связанная с приемом алкоголя, ассоциирует с многочисленными социальными преступлениями: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антиобщественное поведение, нарушающее общественный порядок,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транспортным средством в состоянии опьянения,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грабеж,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изнасилование,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насилие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убийство. </a:t>
            </a:r>
          </a:p>
          <a:p>
            <a:pPr algn="just">
              <a:lnSpc>
                <a:spcPct val="100000"/>
              </a:lnSpc>
            </a:pP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алкоголя создает </a:t>
            </a:r>
          </a:p>
          <a:p>
            <a:pPr lvl="1" algn="just">
              <a:lnSpc>
                <a:spcPct val="100000"/>
              </a:lnSpc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повышенный риск, что </a:t>
            </a:r>
          </a:p>
          <a:p>
            <a:pPr lvl="1" algn="just">
              <a:lnSpc>
                <a:spcPct val="100000"/>
              </a:lnSpc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 может стать как виновником, </a:t>
            </a:r>
          </a:p>
          <a:p>
            <a:pPr lvl="1" algn="just">
              <a:lnSpc>
                <a:spcPct val="100000"/>
              </a:lnSpc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жертвой преступления </a:t>
            </a:r>
          </a:p>
          <a:p>
            <a:pPr lvl="1" algn="just">
              <a:lnSpc>
                <a:spcPct val="100000"/>
              </a:lnSpc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применением насилия.</a:t>
            </a:r>
          </a:p>
          <a:p>
            <a:pPr lvl="1" algn="just">
              <a:lnSpc>
                <a:spcPct val="100000"/>
              </a:lnSpc>
            </a:pP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Alcohol and interpersonal violence policy briefing. Copenhagen, WHO Regional Office for Europe– 2005.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638713F-965E-154D-BA08-2EFE90C8A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7201" y="1744133"/>
            <a:ext cx="6061242" cy="419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44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87592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Блокирующие факторы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 значимыми в отношении трезвости и сдержанности лица, действия сотрудников правоохранительных органов.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8DD8E7BD-D647-C545-BBE6-915D134D3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734137"/>
              </p:ext>
            </p:extLst>
          </p:nvPr>
        </p:nvGraphicFramePr>
        <p:xfrm>
          <a:off x="448235" y="1346210"/>
          <a:ext cx="10685929" cy="5267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00047">
                  <a:extLst>
                    <a:ext uri="{9D8B030D-6E8A-4147-A177-3AD203B41FA5}">
                      <a16:colId xmlns:a16="http://schemas.microsoft.com/office/drawing/2014/main" val="1609246238"/>
                    </a:ext>
                  </a:extLst>
                </a:gridCol>
                <a:gridCol w="3585882">
                  <a:extLst>
                    <a:ext uri="{9D8B030D-6E8A-4147-A177-3AD203B41FA5}">
                      <a16:colId xmlns:a16="http://schemas.microsoft.com/office/drawing/2014/main" val="1548869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Ингибиторы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755851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410441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алкоголя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94272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самоконтроль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2601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прослушивание музыки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02392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общение с друзьями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890230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уход из ситуации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175147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игнорирование проблемы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19937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ситуации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244477"/>
                  </a:ext>
                </a:extLst>
              </a:tr>
              <a:tr h="42314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мнение близких людей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212774"/>
                  </a:ext>
                </a:extLst>
              </a:tr>
              <a:tr h="54680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забота матери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320058"/>
                  </a:ext>
                </a:extLst>
              </a:tr>
              <a:tr h="546803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сочувствие жены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56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82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87592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Протектирующие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факторы</a:t>
            </a:r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b="1" dirty="0"/>
              <a:t>стабилизирующие самоконтроль личностные  качества ( ответственность, духовные ценности) и  имеющиеся адаптивные  </a:t>
            </a:r>
            <a:r>
              <a:rPr lang="ru-RU" b="1" dirty="0" err="1"/>
              <a:t>копинг</a:t>
            </a:r>
            <a:r>
              <a:rPr lang="ru-RU" b="1" dirty="0"/>
              <a:t>-стратегии</a:t>
            </a:r>
          </a:p>
          <a:p>
            <a:pPr marL="0" indent="0">
              <a:buNone/>
            </a:pPr>
            <a:r>
              <a:rPr lang="ru-RU" b="1" dirty="0"/>
              <a:t>	</a:t>
            </a:r>
          </a:p>
          <a:p>
            <a:pPr marL="0" indent="0">
              <a:buNone/>
            </a:pP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8DD8E7BD-D647-C545-BBE6-915D134D30C6}"/>
              </a:ext>
            </a:extLst>
          </p:cNvPr>
          <p:cNvGraphicFramePr>
            <a:graphicFrameLocks noGrp="1"/>
          </p:cNvGraphicFramePr>
          <p:nvPr/>
        </p:nvGraphicFramePr>
        <p:xfrm>
          <a:off x="914401" y="1885519"/>
          <a:ext cx="10219764" cy="3958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5265">
                  <a:extLst>
                    <a:ext uri="{9D8B030D-6E8A-4147-A177-3AD203B41FA5}">
                      <a16:colId xmlns:a16="http://schemas.microsoft.com/office/drawing/2014/main" val="1609246238"/>
                    </a:ext>
                  </a:extLst>
                </a:gridCol>
                <a:gridCol w="4684499">
                  <a:extLst>
                    <a:ext uri="{9D8B030D-6E8A-4147-A177-3AD203B41FA5}">
                      <a16:colId xmlns:a16="http://schemas.microsoft.com/office/drawing/2014/main" val="154886975"/>
                    </a:ext>
                  </a:extLst>
                </a:gridCol>
              </a:tblGrid>
              <a:tr h="1105789">
                <a:tc>
                  <a:txBody>
                    <a:bodyPr/>
                    <a:lstStyle/>
                    <a:p>
                      <a:r>
                        <a:rPr lang="ru-RU" dirty="0"/>
                        <a:t>Объекты направленности агрессивных проявлений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755851"/>
                  </a:ext>
                </a:extLst>
              </a:tr>
              <a:tr h="71316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/>
                        <a:t>самоконтроль и самоуспокоение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410441"/>
                  </a:ext>
                </a:extLst>
              </a:tr>
              <a:tr h="713164">
                <a:tc>
                  <a:txBody>
                    <a:bodyPr/>
                    <a:lstStyle/>
                    <a:p>
                      <a:r>
                        <a:rPr lang="ru-RU" dirty="0"/>
                        <a:t>анализ ситуации и логическое заключение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94272"/>
                  </a:ext>
                </a:extLst>
              </a:tr>
              <a:tr h="71316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занятие спортом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92601"/>
                  </a:ext>
                </a:extLst>
              </a:tr>
              <a:tr h="713164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смогли дать ответ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963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0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	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причин агрессивных действий базируется на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вкладе взаимодействия психопатологических, личностных и ситуационно-социальных факторов.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ситуационными факторами, влияющими на регуляцию агрессивного поведения, являются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 решения жизненных задач и </a:t>
            </a:r>
            <a:r>
              <a:rPr lang="ru-RU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эмоциогенность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ситуации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критериях общественной опасности лиц с зависимостью от алкоголя выделяются: </a:t>
            </a:r>
          </a:p>
          <a:p>
            <a:pPr algn="just"/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тяжесть алкогольного опьянения, длительность протекания зависимого от алкоголя процесса, синдром отмены, развитие и психопатологическая структура алкогольного психоза, изменение личности обусловленное злоупотреблением алкоголя, изменение структуры опьянения в результате последствий перенесенных черепно-мозговых травм, выраженная тревожно-депрессивная симптоматика на фоне абстинентного синдрома;</a:t>
            </a:r>
          </a:p>
          <a:p>
            <a:pPr algn="just"/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психопатологические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расстройство личности в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преморбиде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(эмоционально-неустойчивый 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диссоциальный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тип), выраженные проявления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ауто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гетероагрессивных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тенденций, органический синдром,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алекситимия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эмоциональная лабильность,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компульсивный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влечения к алкоголю;</a:t>
            </a:r>
          </a:p>
          <a:p>
            <a:pPr algn="just"/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социально-психологические 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низкий уровень социальной активности,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дисфункциональность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семейных отношений, деструктивные родительские установки, трудовая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дезадаптация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низкий уровень толерантности, конфликтность, принадлежность к асоциальной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референтной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группе,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адаптивных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копинг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-стратегий, низкая стрессоустойчивость, высокий уровень социальной фрустрации, лживость, склонность к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манипулятивному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поведению.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85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создания алгоритма возможного совершения агрессивных действий проведен анализ взаимосвязи отсутствия либо наличия у пациентов с синдромом зависимости от алкоголя по показателям оценки ответов по (Бел-ИТА/B-ASI) в недавнем времени, или в относительно отдаленном прошлом случаев задержания или заключения с измеренными у них 14 переменными (различными характеристиками или параметрами) были проведены множественный логистический регрессионный анализ 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-анализ.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Итоговый балл составил по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HCR 20 – 19,28,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показывает на высокий риск возможного совершения насильственных действий. У 46% лиц отмечены показатели 20 и более баллов, что подтверждает наличие высокого риска возможного проявления агрессивных действий зависимыми от алкоголя лицами в условиях пенитенциарной системы.</a:t>
            </a:r>
          </a:p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оценки возможных агрессивных действий включает следующий диагностический инструмент: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Физиогномические индикаторы высвобождения агрессии.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риска насильственных действий по HCR 20 (общий показатель больше 18 баллов).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оценки личностных и социальных факторов агрессивных действий выявленных на основании множественного логистического регрессионного анализа.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склонности к агрессии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-Перри.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Экспресс-диагностика неуправляемой эмоциональной возбудимости В. В. Бойко.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Тест-опросник «Исследование волевой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А. В. Зверькова и Е. 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Эйдмана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21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Значимыми признаками и характеристиками для определения высокой вероятности совершения  агрессивных действий зависимых от алкоголя лиц, которые могут повлечь за собой меры правового воздействия являются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проживание без семьи;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 жизни периодов несправедливого и жестокого обращения с пациентом и их относительная близость по времени;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судимости и их количества;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планирования как стиля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повышение уровня общей агрессии (по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-Перри),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на стадии активных действий изменения своего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65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	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Значимые признаки для определения низкой вероятности совершения  агрессивных действий зависимых от алкоголя лиц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Признаками и характеристиками, указывающими на низкую вероятность совершения  агрессивных действий зависимых от алкоголя лиц, которые могут повлечь за собой меры правового воздействия являются: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констатация пациентом наличия у него в настоящее время проблем с законом или правоохранительными органами;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такого стиля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поведения, как оценка результатов;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настойчивость в достижении своих целей;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индивидом наличия, в том числе в недавнем прошлом, случаев потери контроля над своими действиями;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 в регуляции собственного поведения;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нахождение на стадии сохранения результата изменения своего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7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572" y="1757847"/>
            <a:ext cx="10058400" cy="1609344"/>
          </a:xfrm>
        </p:spPr>
        <p:txBody>
          <a:bodyPr/>
          <a:lstStyle/>
          <a:p>
            <a:pPr algn="ctr"/>
            <a:r>
              <a:rPr lang="ru-RU" dirty="0"/>
              <a:t>БЛАГОДАРЮ ЗА ВНИМАНИЕ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897523" y="4050098"/>
            <a:ext cx="4472497" cy="2095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en-US" sz="2000" dirty="0"/>
          </a:p>
          <a:p>
            <a:pPr algn="ctr">
              <a:lnSpc>
                <a:spcPct val="120000"/>
              </a:lnSpc>
            </a:pPr>
            <a:r>
              <a:rPr lang="en-US" sz="2000" dirty="0"/>
              <a:t>E-mail: </a:t>
            </a:r>
            <a:r>
              <a:rPr lang="en-US" sz="2000" dirty="0">
                <a:hlinkClick r:id="rId3"/>
              </a:rPr>
              <a:t>inessgrig@mail.ru</a:t>
            </a:r>
            <a:endParaRPr lang="en-US" sz="2000" dirty="0"/>
          </a:p>
          <a:p>
            <a:pPr algn="ctr">
              <a:lnSpc>
                <a:spcPct val="120000"/>
              </a:lnSpc>
            </a:pPr>
            <a:r>
              <a:rPr lang="en-US" sz="2000" dirty="0"/>
              <a:t>GSM: +375296579553</a:t>
            </a:r>
          </a:p>
        </p:txBody>
      </p:sp>
    </p:spTree>
    <p:extLst>
      <p:ext uri="{BB962C8B-B14F-4D97-AF65-F5344CB8AC3E}">
        <p14:creationId xmlns:p14="http://schemas.microsoft.com/office/powerpoint/2010/main" val="166343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715109"/>
            <a:ext cx="12305546" cy="98356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ru-RU" sz="2400" dirty="0"/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1" descr="page16image27349056">
            <a:extLst>
              <a:ext uri="{FF2B5EF4-FFF2-40B4-BE49-F238E27FC236}">
                <a16:creationId xmlns:a16="http://schemas.microsoft.com/office/drawing/2014/main" id="{3343A424-B959-7943-9A6D-7ACCC4011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429000"/>
            <a:ext cx="9867169" cy="271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D507D68-69A2-344B-B5F4-1229E3951CA4}"/>
              </a:ext>
            </a:extLst>
          </p:cNvPr>
          <p:cNvSpPr/>
          <p:nvPr/>
        </p:nvSpPr>
        <p:spPr>
          <a:xfrm>
            <a:off x="541867" y="713453"/>
            <a:ext cx="1105746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Агрессия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модель поведения, обеспечивающая адаптацию человека, один из способов удовлетворения актуальных потребностей в </a:t>
            </a:r>
            <a:r>
              <a:rPr lang="ru-RU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кризиснои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ситуации развития и жизнедеятельности (стресса, депривации, фрустрации). </a:t>
            </a:r>
          </a:p>
          <a:p>
            <a:pPr algn="just">
              <a:lnSpc>
                <a:spcPct val="100000"/>
              </a:lnSpc>
            </a:pP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Агрессивность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готовность человека к реализации </a:t>
            </a:r>
            <a:r>
              <a:rPr lang="ru-RU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агрессивнои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модели поведения.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30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проведении оценки степени риска агрессивных действий зависимых от алкоголя лиц психиатр-нарколог осознанно взвешивает все обстоятельства </a:t>
            </a:r>
            <a:r>
              <a: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«за» 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«против» 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«управления рисками», 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своевременных действий в лечение и процесс </a:t>
            </a:r>
            <a:r>
              <a:rPr lang="ru-RU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ресоциализации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 algn="just"/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D. Glancy (2005) </a:t>
            </a:r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качественную оценку риска общественно-опасных действий включил 5  элементов: 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доступной информации о прошлом и настоящем пациента; 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будущих обстоятельств способных увеличить риск, совершения агрессивных действий и мероприятий необходимых для снижения риска;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своевременного доступа к квалифицированной помощи эксперта по оценке риска в случае необходимости; 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рабочего варианта управления риском совершения агрессивных действий, и по мере востребованности готовность к внесению поправок; 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подход в решении ряда задач специалистами разного профиля. </a:t>
            </a:r>
          </a:p>
          <a:p>
            <a:pPr marL="274320" lvl="1" indent="0" algn="just">
              <a:buNone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74320" lvl="1" indent="0" algn="just">
              <a:buNone/>
            </a:pP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 algn="just">
              <a:buNone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Clinical use of risk assessment / G. D. Glancy [et al.] //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an.  – .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Psyciatry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–  2005.  –  Vol. 50, No 1.  –  P. 12-17. 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457200" algn="just">
              <a:buFont typeface="+mj-lt"/>
              <a:buAutoNum type="arabicPeriod"/>
            </a:pP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2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45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Н. В. Васильевой (1999), корни агрессивности находятся в структуре личности, а не в нарушенной болезнью психике. 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от алкоголя: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снижает  сопротивляемость к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воздействию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конфликтных ситуаций,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создает препятствия для развития социально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полезных черт личности и адаптации к </a:t>
            </a:r>
          </a:p>
          <a:p>
            <a:pPr algn="just"/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внешнеи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среде;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ослабляет механизмы внутреннего контроля; 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сужает возможности выбора вариантов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решений;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облегчает реализацию импульсивных, </a:t>
            </a:r>
          </a:p>
          <a:p>
            <a:pPr algn="just"/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непродуманных, противоправных поступков. </a:t>
            </a:r>
          </a:p>
          <a:p>
            <a:br>
              <a:rPr lang="ru-RU" sz="2400" dirty="0"/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115B27-F722-9E47-B869-0BFF105BC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6096000" y="1354667"/>
            <a:ext cx="5502443" cy="50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6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-237067"/>
            <a:ext cx="11598443" cy="64092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агрессивности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а) подозрительность в отношении к внешнему миру, высокий уровень тревожности на фоне низкого уровня социальной адаптации;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интерпретация любых проявлений окружающих как негативных, опасных, что стимулирует ответное агрессивное поведение;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неадекватная самооценка и убеждение, что окружающие заведомо ожидают  агрессивных действий и негативно оценивают его личность (синдром отверженности);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убеждение, что агрессивные акты являются наиболее эффективным способом самовыражения, отстаивания и защиты своих интересов;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д) проекция причин собственного агрессивного поведения на окружение, убеждение, что именно оно несет бремя ответственности за деструктивное поведение;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ограниченный репертуар реакций на возникающие проблемные ситуации: избегание, отрицание, преувеличение или, наоборот, преуменьшение значимости проблемы, подмена «причин и следствий», «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застревание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ё) общий низкий уровень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ж) слабый самоконтроль за эмоциональными состояниями, обедненная эмоциональная палитра;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з) наличие неврозов;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и) слабо развитая прогностическая способность; </a:t>
            </a:r>
          </a:p>
          <a:p>
            <a:pPr lvl="1" algn="just"/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к) высокий уровень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конформности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отношению к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референтной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группе.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Жмуров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Д.В. Сценарная агрессия. Влияние СМИ на криминализацию молодежи.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www.zhmurov.by.ru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scen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index.html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обращения: 11.09.2020).</a:t>
            </a:r>
          </a:p>
          <a:p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53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48546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агрессивного поведения зависимых от алкоголя лиц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Выявлена взаимосвязь агрессивности с клиническими закономерностями алкогольной зависимости: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агрессивные тенденции могут проявляться у зависимых от алкоголя лиц задолго до формирования зависимого расстройства;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появление  агрессивных действий потенцируется  состоянием алкогольного опьянения;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агрессивный тип реагирования формируется и у тех у лиц с зависимостью от  алкоголя, которым ранее до заболевания он не был свойствен – в рамках измененного алкогольного опьянения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возбуждением, дисфорией, аффективными или преходящими  интеллектуально-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мнестическими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нарушениями);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 агрессивному поведению зависимых от алкоголя лиц приводят изменения личности, формирующиеся как следствие органического поражения головного мозга, в виде аффективной неустойчивости,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поведения, морально-этического  и интеллектуально-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мнестического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снижения,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некритичности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своему заболеванию и образу жизни;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агрессивные действия могут сопровождать обострение патологического влечения к алкоголю – как в рамках абстинентного синдрома, так и вне него. </a:t>
            </a:r>
          </a:p>
          <a:p>
            <a:pPr fontAlgn="t"/>
            <a:r>
              <a:rPr lang="ru-RU" sz="1200" dirty="0"/>
              <a:t>А.С. Дмитриев, Ю.Б. Шевцова, А.С. </a:t>
            </a:r>
            <a:r>
              <a:rPr lang="ru-RU" sz="1200" dirty="0" err="1"/>
              <a:t>Индин</a:t>
            </a:r>
            <a:r>
              <a:rPr lang="ru-RU" sz="1200" dirty="0"/>
              <a:t>    Подходы к коррекции агрессивного поведения больных алкоголизмом в процессе </a:t>
            </a:r>
            <a:r>
              <a:rPr lang="ru-RU" sz="1200" dirty="0" err="1"/>
              <a:t>психофармакотерапии</a:t>
            </a:r>
            <a:r>
              <a:rPr lang="ru-RU" sz="1200" dirty="0"/>
              <a:t> и психотерапии </a:t>
            </a:r>
            <a:r>
              <a:rPr lang="en-US" sz="1200" dirty="0"/>
              <a:t>/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Российский психиатрический журнал № 6,- 2008 -С.60-62.</a:t>
            </a:r>
          </a:p>
          <a:p>
            <a:pPr lvl="1" algn="just"/>
            <a:endParaRPr lang="ru-RU" sz="2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57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 algn="just">
              <a:buNone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типология </a:t>
            </a:r>
            <a:r>
              <a:rPr lang="ru-RU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криминальнои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̆ агрессии включает: 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агрессивности личности, 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выраженности тормозящих агрессию структур,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уровень выраженности психотравмирующего </a:t>
            </a:r>
            <a:r>
              <a:rPr lang="ru-RU" sz="2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воздействия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ситуации. </a:t>
            </a:r>
          </a:p>
          <a:p>
            <a:pPr marL="731520" lvl="1" indent="-457200" algn="just">
              <a:buFont typeface="+mj-lt"/>
              <a:buAutoNum type="arabicPeriod"/>
            </a:pP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 algn="just">
              <a:buNone/>
            </a:pPr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Сафуанов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Ф.С., Иконникова Е.Ю., Филимонова Т.Н., Игонин А.Л. Психологические механизмы агрессивных действий, совершенных в состоянии алкогольного опьянения больными алкоголизмом // Рос. психиатр. журн.- 1997. - № 3. -С. 34-36.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7E6100-13AD-FD40-813F-731DDD8A7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268" y="2269067"/>
            <a:ext cx="6671732" cy="331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4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>
            <a:extLst>
              <a:ext uri="{FF2B5EF4-FFF2-40B4-BE49-F238E27FC236}">
                <a16:creationId xmlns:a16="http://schemas.microsoft.com/office/drawing/2014/main" id="{6D81C5D2-C052-ED4C-B786-FD2A0D59AC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" y="152401"/>
            <a:ext cx="11598442" cy="6019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	</a:t>
            </a: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 </a:t>
            </a: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оценка риска агрессивных действий лиц с синдромом зависимости от алкоголя для профилактики противоправных действий и насилия в семье. </a:t>
            </a:r>
          </a:p>
          <a:p>
            <a:pPr algn="just"/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исследуемых групп и методов исследования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группа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пациенты с синдромом зависимости от алкоголя находящиеся в условиях уголовно-исполнительной системы в возрасте от 21 до 60 лет, к которым будет применен метод психотерапии лиц с синдромом зависимости от алкоголя, склонных к агрессивному поведению (100 пациентов).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сравнения (II группа)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пациенты с синдромом зависимости от алкоголя находящиеся в условиях уголовно-исполнительной системы, в возрасте от 21 до 60 лет, проходящие стандартную программу медико-социальной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реадаптации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(100 пациентов). </a:t>
            </a:r>
          </a:p>
          <a:p>
            <a:pPr lvl="1" algn="just"/>
            <a:endParaRPr lang="ru-RU" sz="2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8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4885</TotalTime>
  <Words>2542</Words>
  <Application>Microsoft Macintosh PowerPoint</Application>
  <PresentationFormat>Широкоэкранный</PresentationFormat>
  <Paragraphs>330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Calibri</vt:lpstr>
      <vt:lpstr>Cambria</vt:lpstr>
      <vt:lpstr>Rockwell</vt:lpstr>
      <vt:lpstr>Rockwell Condensed</vt:lpstr>
      <vt:lpstr>Rockwell Extra Bold</vt:lpstr>
      <vt:lpstr>Times New Roman</vt:lpstr>
      <vt:lpstr>Wingdings</vt:lpstr>
      <vt:lpstr>Дерево</vt:lpstr>
      <vt:lpstr>  УЧЕТ ФАКТОРОВ, АССОЦИИРОВАННЫХ С РИСКОМ АГРЕССИВНЫХ ДЕЙСТВИЙ У ЛИЦ С СИНДРОМОМ ЗАВИСИМОСТИ ОТ АЛКОГОЛЯ В ПРОЦЕССЕ РЕАБИЛИТАЦИИ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Базовые архетипические платформы и технология «Кембриджский замок»</dc:title>
  <dc:creator>пользователь Microsoft Office</dc:creator>
  <cp:lastModifiedBy>Microsoft Office User</cp:lastModifiedBy>
  <cp:revision>274</cp:revision>
  <dcterms:created xsi:type="dcterms:W3CDTF">2018-02-05T19:48:41Z</dcterms:created>
  <dcterms:modified xsi:type="dcterms:W3CDTF">2020-10-29T13:32:06Z</dcterms:modified>
</cp:coreProperties>
</file>