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4" r:id="rId3"/>
    <p:sldId id="280" r:id="rId4"/>
    <p:sldId id="260" r:id="rId5"/>
    <p:sldId id="297" r:id="rId6"/>
    <p:sldId id="295" r:id="rId7"/>
    <p:sldId id="296" r:id="rId8"/>
    <p:sldId id="275" r:id="rId9"/>
    <p:sldId id="284" r:id="rId10"/>
    <p:sldId id="270" r:id="rId11"/>
    <p:sldId id="279" r:id="rId12"/>
    <p:sldId id="281" r:id="rId13"/>
    <p:sldId id="282" r:id="rId14"/>
    <p:sldId id="283" r:id="rId15"/>
    <p:sldId id="292" r:id="rId16"/>
    <p:sldId id="264" r:id="rId17"/>
    <p:sldId id="267" r:id="rId18"/>
    <p:sldId id="269" r:id="rId19"/>
    <p:sldId id="261" r:id="rId20"/>
    <p:sldId id="262" r:id="rId21"/>
    <p:sldId id="263" r:id="rId22"/>
    <p:sldId id="271" r:id="rId23"/>
    <p:sldId id="29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45" autoAdjust="0"/>
  </p:normalViewPr>
  <p:slideViewPr>
    <p:cSldViewPr snapToGrid="0">
      <p:cViewPr varScale="1">
        <p:scale>
          <a:sx n="56" d="100"/>
          <a:sy n="56" d="100"/>
        </p:scale>
        <p:origin x="-78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0340287652722688E-2"/>
          <c:y val="7.6471596829290767E-3"/>
          <c:w val="0.37617950195249994"/>
          <c:h val="0.992352840317070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87-486F-8DED-A566ED152231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387-486F-8DED-A566ED152231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387-486F-8DED-A566ED152231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387-486F-8DED-A566ED15223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>
                    <a:latin typeface="Arial Black" panose="020B0A04020102020204" pitchFamily="34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менее 6 месяцев</c:v>
                </c:pt>
                <c:pt idx="1">
                  <c:v>от 6 месяцев до года</c:v>
                </c:pt>
                <c:pt idx="2">
                  <c:v>от 1 года до 2 лет</c:v>
                </c:pt>
                <c:pt idx="3">
                  <c:v>свыше 2 лет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0.14300000000000002</c:v>
                </c:pt>
                <c:pt idx="1">
                  <c:v>0.21400000000000002</c:v>
                </c:pt>
                <c:pt idx="2">
                  <c:v>0.22500000000000003</c:v>
                </c:pt>
                <c:pt idx="3">
                  <c:v>0.41800000000000004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387-486F-8DED-A566ED152231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A21-455E-9C36-706F7EBD740E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A21-455E-9C36-706F7EBD740E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A21-455E-9C36-706F7EBD740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35 (11,7%)</a:t>
                    </a:r>
                  </a:p>
                </c:rich>
              </c:tx>
              <c:dLblPos val="outEnd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A21-455E-9C36-706F7EBD740E}"/>
                </c:ext>
              </c:extLst>
            </c:dLbl>
            <c:dLbl>
              <c:idx val="1"/>
              <c:layout>
                <c:manualLayout>
                  <c:x val="0"/>
                  <c:y val="-2.710027100271003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129 (43,1%)</a:t>
                    </a:r>
                  </a:p>
                </c:rich>
              </c:tx>
              <c:dLblPos val="outEnd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A21-455E-9C36-706F7EBD740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135 (45,2%)</a:t>
                    </a:r>
                  </a:p>
                </c:rich>
              </c:tx>
              <c:dLblPos val="outEnd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A21-455E-9C36-706F7EBD74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Лист12!$B$125:$B$127</c:f>
              <c:strCache>
                <c:ptCount val="3"/>
                <c:pt idx="0">
                  <c:v>Да, знал довольно много по данному вопросу</c:v>
                </c:pt>
                <c:pt idx="1">
                  <c:v>Да, кое-что слышал</c:v>
                </c:pt>
                <c:pt idx="2">
                  <c:v>Нет</c:v>
                </c:pt>
              </c:strCache>
            </c:strRef>
          </c:cat>
          <c:val>
            <c:numRef>
              <c:f>Лист12!$C$125:$C$127</c:f>
              <c:numCache>
                <c:formatCode>General</c:formatCode>
                <c:ptCount val="3"/>
                <c:pt idx="0">
                  <c:v>35</c:v>
                </c:pt>
                <c:pt idx="1">
                  <c:v>129</c:v>
                </c:pt>
                <c:pt idx="2">
                  <c:v>135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A21-455E-9C36-706F7EBD740E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1.3999634557454109E-2"/>
          <c:y val="0.53011193467076245"/>
          <c:w val="0.45010375214731912"/>
          <c:h val="0.4316688492322226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002060"/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568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00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192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47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505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80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712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942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007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859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62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B8D06-BBC9-4C36-A20D-BAB62BFA833C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DDE68-CA63-43B1-9F7D-E1B27F0CA2D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xmlns="" val="291559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5745" y="1122363"/>
            <a:ext cx="4835237" cy="361589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«Настоящее ради будущего» стратегия гериатра в сфере охраны психического здоровья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5236" y="5202238"/>
            <a:ext cx="10806546" cy="165576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Жилевич Людмила Аверкиевна   </a:t>
            </a: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главный внештатный специалист по геронтологии МЗРБ, Руководитель Республиканского  геронтологического центра,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кмн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2" name="Picture 4" descr="Важно, чтобы человек, страдающий деменцией, как можно дольше сохранял даже минимальную самостоятельность: сам ел, умывался, чистил зубы, одевался. Именно поэтому в хороших учреждениях подопечных днем вывозят в колясках в столовую, а не кормят в постели Артем Геодакян/ТАС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2380" y="849457"/>
            <a:ext cx="5839402" cy="388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974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социальные последствия: 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увеличиваются расходы;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уменьшаются трудовые ресурсы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снижается уровень и качество жизни всех членов семьи.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возникновение психосоматических заболеваний, следствием чего является снижение и неэффективное использование человеческого потенциала лиц, осуществляющих неформальный уход – в первую очередь, женщин.</a:t>
            </a:r>
            <a:endParaRPr lang="en-US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0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ТОЧКИ РОСТА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97,1% в ситуации возникновения признаков деменции обращаются в организации системы здравоохранения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Актуально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-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компетентности врачей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, особенно первичного звена: выступать в роли консультантов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налаживать межведомственное взаимодействие, т. е. в обеспечении дальнейшего сопровождения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Актуально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- осведомленность семей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о возможностях организаций, оказывающих социальные услуги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0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Фокус на </a:t>
            </a:r>
            <a:r>
              <a:rPr lang="ru-RU" b="0" dirty="0" err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преддементную</a:t>
            </a:r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стадию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тренинги, упражнения, развитие когнитивных, ментальных способностей; 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психологическая помощь, адаптация к новой жизненной ситуации социализация, развитие коммуникации,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волонтерство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); 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организация жизненного пространства; 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контроль лечения (приема препаратов).</a:t>
            </a:r>
          </a:p>
        </p:txBody>
      </p:sp>
    </p:spTree>
    <p:extLst>
      <p:ext uri="{BB962C8B-B14F-4D97-AF65-F5344CB8AC3E}">
        <p14:creationId xmlns:p14="http://schemas.microsoft.com/office/powerpoint/2010/main" xmlns="" val="38358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деменции умеренной степени выраженности 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Основные вопросы: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безопасность человека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 сохранении привычного окружения («нельзя резко менять обстановку, иначе – деградация»). 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социальные услуги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социально-трудовая реабилитация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посещение отделений дневного пребывания;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социально-бытовые услуги, включая помощь в поддержании личной гигиены («элементы ухода»);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упражнения («тренировка памяти», «стимулирование ухода за собой с позитивом», «делать вместе»,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эрготерапия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);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– обеспечение участия в социальных мероприятиях; – обеспечение постоянной помощи («мобилизация соседей», «кто должен постоянно приходить», услуги сиделки).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0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тяжелая степень </a:t>
            </a:r>
            <a: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выраженности деменции 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582" y="1856509"/>
            <a:ext cx="10875818" cy="4269655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нуждаемость человека в постоянной посторонней помощи,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показан стационар (но не медицинский, а именно социальный)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уход; </a:t>
            </a: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коммуникация («эмоциональное общение», «любовь и внимание»); </a:t>
            </a: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услуги сиделки.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0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8" descr="Macintosh HD:private:var:folders:0h:9xw1ppgs51l4ghxf3ql_fdwh0000gn:T:TemporaryItems: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8450" y="4832350"/>
            <a:ext cx="181133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082018" y="199650"/>
            <a:ext cx="8606667" cy="895725"/>
          </a:xfr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altLang="ru-RU" b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Интегрированные услуги</a:t>
            </a:r>
            <a:endParaRPr lang="en-US" altLang="ru-RU" b="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846B471-472F-429D-B811-785BE4C5B38D}" type="slidenum">
              <a:rPr lang="en-US" altLang="ru-RU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ru-RU" sz="1200">
              <a:solidFill>
                <a:srgbClr val="898989"/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082018" y="1936751"/>
            <a:ext cx="2682071" cy="1547813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800000"/>
                </a:solidFill>
              </a:rPr>
              <a:t>Соц. обслуживание</a:t>
            </a:r>
            <a:endParaRPr lang="en-US" altLang="ru-RU" sz="2000" b="1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627832" y="1366044"/>
            <a:ext cx="3249636" cy="1549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scene3d>
            <a:camera prst="orthographicFront"/>
            <a:lightRig rig="threePt" dir="t"/>
          </a:scene3d>
          <a:sp3d prstMaterial="matte">
            <a:bevelT prst="angle"/>
          </a:sp3d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800000"/>
                </a:solidFill>
              </a:rPr>
              <a:t>Здравоохранение</a:t>
            </a:r>
            <a:endParaRPr lang="en-US" altLang="ru-RU" sz="2000" b="1" dirty="0">
              <a:solidFill>
                <a:srgbClr val="80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877468" y="1755775"/>
            <a:ext cx="2485488" cy="1547813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800000"/>
                </a:solidFill>
              </a:rPr>
              <a:t>Образование</a:t>
            </a:r>
            <a:endParaRPr lang="en-US" altLang="ru-RU" sz="2000" b="1" dirty="0">
              <a:solidFill>
                <a:srgbClr val="80000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377284" y="3555304"/>
            <a:ext cx="2382885" cy="1673226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800000"/>
                </a:solidFill>
              </a:rPr>
              <a:t>Милиция</a:t>
            </a:r>
            <a:endParaRPr lang="en-US" altLang="ru-RU" sz="2000" b="1" dirty="0">
              <a:solidFill>
                <a:srgbClr val="800000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743590" y="3819527"/>
            <a:ext cx="2489371" cy="1549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800000"/>
                </a:solidFill>
              </a:rPr>
              <a:t>НКО</a:t>
            </a:r>
            <a:endParaRPr lang="en-US" altLang="ru-RU" sz="2000" b="1">
              <a:solidFill>
                <a:srgbClr val="800000"/>
              </a:solidFill>
            </a:endParaRP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6062664" y="2706688"/>
            <a:ext cx="14287" cy="774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4430714" y="3125789"/>
            <a:ext cx="873125" cy="4206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H="1">
            <a:off x="6715126" y="3005138"/>
            <a:ext cx="1316256" cy="4762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flipV="1">
            <a:off x="4243564" y="4316412"/>
            <a:ext cx="873125" cy="2174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  <a:stCxn id="10" idx="2"/>
          </p:cNvCxnSpPr>
          <p:nvPr/>
        </p:nvCxnSpPr>
        <p:spPr bwMode="auto">
          <a:xfrm flipH="1" flipV="1">
            <a:off x="7128892" y="4141788"/>
            <a:ext cx="1248392" cy="250129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" name="Frame 28"/>
          <p:cNvSpPr>
            <a:spLocks/>
          </p:cNvSpPr>
          <p:nvPr/>
        </p:nvSpPr>
        <p:spPr bwMode="auto">
          <a:xfrm>
            <a:off x="5210177" y="3546475"/>
            <a:ext cx="1860943" cy="884238"/>
          </a:xfrm>
          <a:custGeom>
            <a:avLst/>
            <a:gdLst>
              <a:gd name="T0" fmla="*/ 0 w 1522838"/>
              <a:gd name="T1" fmla="*/ 0 h 882903"/>
              <a:gd name="T2" fmla="*/ 1522838 w 1522838"/>
              <a:gd name="T3" fmla="*/ 0 h 882903"/>
              <a:gd name="T4" fmla="*/ 1522838 w 1522838"/>
              <a:gd name="T5" fmla="*/ 882903 h 882903"/>
              <a:gd name="T6" fmla="*/ 0 w 1522838"/>
              <a:gd name="T7" fmla="*/ 882903 h 882903"/>
              <a:gd name="T8" fmla="*/ 0 w 1522838"/>
              <a:gd name="T9" fmla="*/ 0 h 882903"/>
              <a:gd name="T10" fmla="*/ 110363 w 1522838"/>
              <a:gd name="T11" fmla="*/ 110363 h 882903"/>
              <a:gd name="T12" fmla="*/ 110363 w 1522838"/>
              <a:gd name="T13" fmla="*/ 772540 h 882903"/>
              <a:gd name="T14" fmla="*/ 1412475 w 1522838"/>
              <a:gd name="T15" fmla="*/ 772540 h 882903"/>
              <a:gd name="T16" fmla="*/ 1412475 w 1522838"/>
              <a:gd name="T17" fmla="*/ 110363 h 882903"/>
              <a:gd name="T18" fmla="*/ 110363 w 1522838"/>
              <a:gd name="T19" fmla="*/ 110363 h 88290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22838" h="882903">
                <a:moveTo>
                  <a:pt x="0" y="0"/>
                </a:moveTo>
                <a:lnTo>
                  <a:pt x="1522838" y="0"/>
                </a:lnTo>
                <a:lnTo>
                  <a:pt x="1522838" y="882903"/>
                </a:lnTo>
                <a:lnTo>
                  <a:pt x="0" y="882903"/>
                </a:lnTo>
                <a:lnTo>
                  <a:pt x="0" y="0"/>
                </a:lnTo>
                <a:close/>
                <a:moveTo>
                  <a:pt x="110363" y="110363"/>
                </a:moveTo>
                <a:lnTo>
                  <a:pt x="110363" y="772540"/>
                </a:lnTo>
                <a:lnTo>
                  <a:pt x="1412475" y="772540"/>
                </a:lnTo>
                <a:lnTo>
                  <a:pt x="1412475" y="110363"/>
                </a:lnTo>
                <a:lnTo>
                  <a:pt x="110363" y="110363"/>
                </a:ln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ru-RU"/>
          </a:p>
        </p:txBody>
      </p:sp>
      <p:sp>
        <p:nvSpPr>
          <p:cNvPr id="8206" name="TextBox 32"/>
          <p:cNvSpPr txBox="1">
            <a:spLocks noChangeArrowheads="1"/>
          </p:cNvSpPr>
          <p:nvPr/>
        </p:nvSpPr>
        <p:spPr bwMode="auto">
          <a:xfrm>
            <a:off x="5370354" y="3546475"/>
            <a:ext cx="16941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ru-RU" altLang="ru-RU" b="1" dirty="0" smtClean="0"/>
          </a:p>
          <a:p>
            <a:pPr algn="ctr" eaLnBrk="1" hangingPunct="1"/>
            <a:r>
              <a:rPr lang="ru-RU" altLang="ru-RU" b="1" dirty="0" smtClean="0"/>
              <a:t>КОМПЛЕКС</a:t>
            </a:r>
            <a:endParaRPr lang="en-US" altLang="ru-RU" b="1" dirty="0"/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6284914" y="4378325"/>
            <a:ext cx="14287" cy="7747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208" name="TextBox 35"/>
          <p:cNvSpPr txBox="1">
            <a:spLocks noChangeArrowheads="1"/>
          </p:cNvSpPr>
          <p:nvPr/>
        </p:nvSpPr>
        <p:spPr bwMode="auto">
          <a:xfrm>
            <a:off x="3409950" y="6262688"/>
            <a:ext cx="6610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</a:rPr>
              <a:t>= устранение причин и последствий</a:t>
            </a:r>
            <a:endParaRPr lang="en-US" altLang="ru-RU" sz="3200" b="1" dirty="0">
              <a:solidFill>
                <a:srgbClr val="FF0000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8866" y="4656139"/>
            <a:ext cx="2630505" cy="175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70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Наш фокус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6144491" cy="1538143"/>
          </a:xfr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«Модель оказания интегрированных услуг в государственных и общественных организациях, оказывающих медицинскую, социальную помощь и социальные услуги» 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674" y="3881574"/>
            <a:ext cx="6608618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Персонификация </a:t>
            </a: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медицинских и социальных услуг лицам с нарушениями жизнедеятельности. </a:t>
            </a:r>
            <a:endParaRPr lang="ru-RU" dirty="0" smtClean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Внедрение </a:t>
            </a: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комплексного подхода и оценки потребностей взрослого населения </a:t>
            </a:r>
            <a:r>
              <a:rPr lang="ru-RU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оказании интегрированной помощи на дому</a:t>
            </a:r>
            <a:endParaRPr lang="ru-RU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7429908" y="1689965"/>
            <a:ext cx="4152492" cy="4835525"/>
          </a:xfrm>
          <a:prstGeom prst="rect">
            <a:avLst/>
          </a:prstGeom>
        </p:spPr>
      </p:pic>
      <p:pic>
        <p:nvPicPr>
          <p:cNvPr id="11" name="Объект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67175"/>
            <a:ext cx="927112" cy="115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50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задачи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Профилактика и раннее выявление деменции.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Деменция у лиц пожилого возраста в аспекте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психообразования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социального обучения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Превентивная гериатрия в профилактике деменции. Предиктивные и персонализированные методики профилактики. Опросники и шкалы для выявления когнитивных расстройств и деменции, их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валидизация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клинические испытания. Линия первого контакта в раннем выявлении когнитивных расстройств.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Роль специалистов первичного звена медико-санитарной помощи и социальной службы в ранней диагностике деменции.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 обучения для медицинских и социальных работников по вопросам профилактики 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медикосоциальной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помощи пациентам с деменцией.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8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задачи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Инклюзия людей с деменцией и помощь окружающим.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дестигматизации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Синдром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эмоциальнального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выгорания при работе с пациентами с деменцией и его профилактика.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Общегосударственные подходы, обеспечивающие комплексное реагирование системы здравоохранения, социальной защиты, некоммерческих организаций, лиц с деменцией и членов их семей, научных и академических кругов, СМИ.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49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Направления работы по деменции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ИНТЕГРИРОВАННАЯ ПОМОЩЬ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Центры (кабинеты) дневного пребывания для людей с когнитивными нарушениями и деменцией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Индивидуальные занятия по социализации и когнитивной стимуляции (на дому)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Поддержка родственников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•Работа с волонтерами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специалистов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дружественной среды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/>
          </p:cNvSpPr>
          <p:nvPr/>
        </p:nvSpPr>
        <p:spPr bwMode="auto">
          <a:xfrm>
            <a:off x="9698038" y="15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18457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BFA31F7-71ED-4719-A356-1DD8C9542C76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55964" y="2587324"/>
            <a:ext cx="4784037" cy="3960440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Численность граждан старше трудоспособного возраста:</a:t>
            </a:r>
          </a:p>
          <a:p>
            <a:endParaRPr lang="ru-RU" sz="1600" dirty="0"/>
          </a:p>
          <a:p>
            <a:r>
              <a:rPr lang="ru-RU" sz="2400" b="1" dirty="0"/>
              <a:t>    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2 377,4 тыс. человек</a:t>
            </a:r>
          </a:p>
          <a:p>
            <a:endParaRPr lang="ru-RU" sz="1600" dirty="0"/>
          </a:p>
          <a:p>
            <a:endParaRPr lang="ru-RU" sz="2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37862" y="4869160"/>
            <a:ext cx="4289472" cy="72008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Город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sz="2000" b="1" dirty="0">
                <a:solidFill>
                  <a:schemeClr val="tx1"/>
                </a:solidFill>
              </a:rPr>
              <a:t>1 711,3 </a:t>
            </a:r>
            <a:r>
              <a:rPr lang="ru-RU" dirty="0">
                <a:solidFill>
                  <a:schemeClr val="tx1"/>
                </a:solidFill>
              </a:rPr>
              <a:t>тыс. человек </a:t>
            </a:r>
            <a:r>
              <a:rPr lang="ru-RU" sz="2000" b="1" dirty="0">
                <a:solidFill>
                  <a:schemeClr val="tx1"/>
                </a:solidFill>
              </a:rPr>
              <a:t>(28%)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48951" y="3423274"/>
            <a:ext cx="4376134" cy="822605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tx1"/>
                </a:solidFill>
              </a:rPr>
              <a:t>Женщин – 1 681,4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тыс. человек,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в т. ч. старше 100 лет –  355 человек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48952" y="2418338"/>
            <a:ext cx="4336755" cy="835191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tx1"/>
                </a:solidFill>
              </a:rPr>
              <a:t>Мужчин –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696,0</a:t>
            </a:r>
            <a:r>
              <a:rPr lang="ru-RU" sz="2000" dirty="0">
                <a:solidFill>
                  <a:schemeClr val="tx1"/>
                </a:solidFill>
              </a:rPr>
              <a:t> тыс. человек,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в т. ч. старше 100 лет –  41 человек</a:t>
            </a: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597352"/>
            <a:ext cx="2133600" cy="260648"/>
          </a:xfrm>
        </p:spPr>
        <p:txBody>
          <a:bodyPr/>
          <a:lstStyle/>
          <a:p>
            <a:pPr>
              <a:defRPr/>
            </a:pPr>
            <a:fld id="{50970136-8304-4B20-8DF0-67BA044188D5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55964" y="808123"/>
            <a:ext cx="4635981" cy="161021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дельный вес жителей Беларуси в возрасте 65 лет и старше 14,7%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8048" y="1458170"/>
            <a:ext cx="3857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2030 году - 20,5% </a:t>
            </a:r>
          </a:p>
        </p:txBody>
      </p:sp>
      <p:sp>
        <p:nvSpPr>
          <p:cNvPr id="17" name="Половина рамки 16"/>
          <p:cNvSpPr/>
          <p:nvPr/>
        </p:nvSpPr>
        <p:spPr>
          <a:xfrm rot="8129116">
            <a:off x="5444947" y="1459114"/>
            <a:ext cx="518412" cy="521335"/>
          </a:xfrm>
          <a:prstGeom prst="halfFrame">
            <a:avLst>
              <a:gd name="adj1" fmla="val 18904"/>
              <a:gd name="adj2" fmla="val 21256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740001" y="2835932"/>
            <a:ext cx="308951" cy="10971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3" idx="1"/>
          </p:cNvCxnSpPr>
          <p:nvPr/>
        </p:nvCxnSpPr>
        <p:spPr>
          <a:xfrm flipV="1">
            <a:off x="5740001" y="3834576"/>
            <a:ext cx="308951" cy="9848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6135613" y="5795286"/>
            <a:ext cx="4287214" cy="72008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Село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sz="2000" b="1" dirty="0">
                <a:solidFill>
                  <a:schemeClr val="tx1"/>
                </a:solidFill>
              </a:rPr>
              <a:t>666,1</a:t>
            </a:r>
            <a:r>
              <a:rPr lang="ru-RU" dirty="0">
                <a:solidFill>
                  <a:schemeClr val="tx1"/>
                </a:solidFill>
              </a:rPr>
              <a:t> тыс. человек </a:t>
            </a:r>
            <a:r>
              <a:rPr lang="ru-RU" sz="2000" b="1" dirty="0">
                <a:solidFill>
                  <a:schemeClr val="tx1"/>
                </a:solidFill>
              </a:rPr>
              <a:t>(72%) </a:t>
            </a:r>
          </a:p>
        </p:txBody>
      </p:sp>
      <p:cxnSp>
        <p:nvCxnSpPr>
          <p:cNvPr id="18" name="Прямая со стрелкой 17"/>
          <p:cNvCxnSpPr>
            <a:endCxn id="16" idx="1"/>
          </p:cNvCxnSpPr>
          <p:nvPr/>
        </p:nvCxnSpPr>
        <p:spPr>
          <a:xfrm>
            <a:off x="5740001" y="5085184"/>
            <a:ext cx="395613" cy="107014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740001" y="5085184"/>
            <a:ext cx="395613" cy="14401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091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Поддержка родственников </a:t>
            </a:r>
            <a:br>
              <a:rPr lang="ru-RU" b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endParaRPr lang="en-US" b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Информирование о доступных услугах, возможностях социальной и медицинской сферы, местного сообщества, организаций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• Тренинги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 • Психологическая помощь, эмоциональная поддержка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• Консультации по переоборудованию и адаптации жилого помещения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•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нструкции алгоритмы для родственников и обеспечивающих уход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04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Удаленная работа 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Формы удаленной работы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Группы в скайпе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Конференц-связь мобильного оператора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АТ технологии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Домашний телефон Важно: помощь родственников и патронажных работников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Обеспечение продуктов, материалов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работы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26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Стратегия</a:t>
            </a: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19254"/>
          </a:xfrm>
          <a:noFill/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человек-ориентированном подход, в котором будут определены основные направления, задачи различных субъектов, механизм взаимодействия, индикаторы для оценки ситуации в области деменции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создание условий для независимого проживания людей с деменцией, включая создание системы консультационно-информационной и психологической поддержки для людей с деменцией и их близкого окружения в качестве одного из приоритетов социальной политики;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разработку механизма взаимодействия между организациями здравоохранения и социального обслуживания с целью оперативного обмена информацией и своевременного оказания поддержки людям с деменцией и их семьям;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разработку единых стандартов работы в области деменции;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создание координирующего органа, ответственного за формирование сети организаций, готовых оказать поддержку людям с деменцией, а также консультирование указанных организаций.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создании и финансировании системы долгосрочного ухода в Республике Беларусь, в том числе в отношении людей с деменцией.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643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3824" y="2711451"/>
            <a:ext cx="6815667" cy="65849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Деменция не должна быть темой-табу - это первый шаг в создании условий для активного долголетия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59863" y="365919"/>
            <a:ext cx="4011084" cy="46910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497513" y="964047"/>
            <a:ext cx="3935783" cy="48936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indent="0" algn="ctr"/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Принципы </a:t>
            </a: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ООН </a:t>
            </a: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в отношении</a:t>
            </a:r>
            <a:b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пожилых </a:t>
            </a: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людей</a:t>
            </a:r>
          </a:p>
          <a:p>
            <a:pPr indent="0" algn="ctr"/>
            <a:endParaRPr lang="ru" sz="24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Независимость</a:t>
            </a:r>
            <a:endParaRPr lang="ru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Участие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Уход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Реализация </a:t>
            </a: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личностогоо потенциала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Достоинство</a:t>
            </a:r>
          </a:p>
          <a:p>
            <a:r>
              <a:rPr lang="ru" sz="24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" sz="2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4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ТЕНДЕНЦИИ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РБ За период (2011–2018 гг.):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численность лиц, живущих с деменцией, как и распространенность заболевания, увеличились на 37 %. При этом увеличение численности лиц трудоспособного возраста с деменцией произошло на 21 %, а лиц пожилого – на 39 %.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аспространенность заболевания среди населения трудоспособного возраста увеличивалась более быстрыми темпами, чем среди пожилого (29% и 25% соответственно).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Частота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проявления деменции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России)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среди группы лиц 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65 до 69 лет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- 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2,4–5,1 %,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от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75 до 79 лет – 10–12 %,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от 80 до 90 лет – до 24 %.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от 90-лет и выше-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более 30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США  от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деменции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умирало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30,5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человека на 100 тыс., а в прошлом году — 66,7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человека (2000 г.)</a:t>
            </a: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5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9135" y="365125"/>
            <a:ext cx="4121727" cy="1325563"/>
          </a:xfrm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За</a:t>
            </a:r>
            <a: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 </a:t>
            </a:r>
            <a:r>
              <a:rPr lang="ru-RU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чертой!</a:t>
            </a:r>
            <a: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endParaRPr lang="en-US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924" y="2842617"/>
            <a:ext cx="10645876" cy="2511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Истории родственников больных деменцией очень похожи: долгое время они не обращали внимание на странности в поведении своего близкого — списывали на возраст и сложный характер.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en-US" sz="3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30" name="Picture 6" descr="Специалисты говорят, что больные с деменцией во многом похожи на малолетних детей. Например, они любят игрушки, детские раскраски, песенки Артем Геодакян/ТАС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492181" y="241703"/>
            <a:ext cx="3861619" cy="260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29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Скрытая часть айсберга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20047" y="1969048"/>
            <a:ext cx="5146964" cy="456399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Больные с деменциями, наблюдающиеся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врачами-психиатрами</a:t>
            </a: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Больные с деменцией невропатологами,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врачами общей практики, терапевтами,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учреждениях </a:t>
            </a:r>
            <a:r>
              <a:rPr lang="ru-RU" dirty="0" smtClean="0">
                <a:solidFill>
                  <a:srgbClr val="002060"/>
                </a:solidFill>
              </a:rPr>
              <a:t>соцзащиты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Никогда </a:t>
            </a:r>
            <a:r>
              <a:rPr lang="ru-RU" dirty="0">
                <a:solidFill>
                  <a:srgbClr val="002060"/>
                </a:solidFill>
              </a:rPr>
              <a:t>не консультировались у врача</a:t>
            </a:r>
          </a:p>
          <a:p>
            <a:endParaRPr 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653" y="1953490"/>
            <a:ext cx="3609334" cy="4904509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3109591" y="2603961"/>
            <a:ext cx="1668434" cy="4545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Левая фигурная скобка 6"/>
          <p:cNvSpPr/>
          <p:nvPr/>
        </p:nvSpPr>
        <p:spPr>
          <a:xfrm>
            <a:off x="3131127" y="3941618"/>
            <a:ext cx="1911928" cy="1884218"/>
          </a:xfrm>
          <a:prstGeom prst="leftBrace">
            <a:avLst/>
          </a:prstGeom>
          <a:ln w="38100">
            <a:solidFill>
              <a:srgbClr val="D5785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5"/>
          <p:cNvSpPr txBox="1">
            <a:spLocks/>
          </p:cNvSpPr>
          <p:nvPr/>
        </p:nvSpPr>
        <p:spPr>
          <a:xfrm>
            <a:off x="8760540" y="1969048"/>
            <a:ext cx="3155173" cy="3397091"/>
          </a:xfrm>
          <a:prstGeom prst="rect">
            <a:avLst/>
          </a:prstGeom>
          <a:solidFill>
            <a:schemeClr val="bg1">
              <a:alpha val="57000"/>
            </a:schemeClr>
          </a:solidFill>
          <a:ln w="57150">
            <a:solidFill>
              <a:srgbClr val="C00000"/>
            </a:solidFill>
            <a:prstDash val="dash"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диагноз установлен в учреждениях здравоохранения 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latin typeface="Arial Black" panose="020B0A04020102020204" pitchFamily="34" charset="0"/>
              </a:rPr>
              <a:t>  - 29,1 % тяжелая степень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 Black" panose="020B0A04020102020204" pitchFamily="34" charset="0"/>
              </a:rPr>
              <a:t>50% умеренная степень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 Black" panose="020B0A04020102020204" pitchFamily="34" charset="0"/>
              </a:rPr>
              <a:t>30,8 % не были определены,  но имели признаки </a:t>
            </a:r>
            <a:r>
              <a:rPr lang="ru-RU" sz="1800" dirty="0" err="1" smtClean="0">
                <a:latin typeface="Arial Black" panose="020B0A04020102020204" pitchFamily="34" charset="0"/>
              </a:rPr>
              <a:t>преддеменции</a:t>
            </a:r>
            <a:endParaRPr lang="en-US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8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sz="2800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Распределение респондентов по времени, прошедшему с момента диагностирования деменции, %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7472102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035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sz="2400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Распределение членов семей по уровню информированности до проявления деменции у близкого человека, человек (%)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974206183"/>
              </p:ext>
            </p:extLst>
          </p:nvPr>
        </p:nvGraphicFramePr>
        <p:xfrm>
          <a:off x="609601" y="1600202"/>
          <a:ext cx="11408228" cy="470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680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4000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Уход за пожилыми </a:t>
            </a:r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 </a:t>
            </a:r>
            <a:r>
              <a:rPr lang="ru-RU" sz="4000" b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деменцией 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07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70% - детьми (дочь, сын). 8% супружеский уход </a:t>
            </a: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20,6% на других членов </a:t>
            </a: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семейный уход за пожилыми гражданами с деменцией осуществляют женщины (76 %) </a:t>
            </a:r>
          </a:p>
          <a:p>
            <a:pPr algn="just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редний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возраст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ухаживающих лиц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– 53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года,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 6,8 % семей – на граждан старше 70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лет</a:t>
            </a:r>
          </a:p>
          <a:p>
            <a:pPr algn="just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41,5%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ухаживающих членов семьи не включены в полноценный трудовой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процесс</a:t>
            </a:r>
          </a:p>
          <a:p>
            <a:pPr algn="just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45,2%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вообще не имели никакого представления о деменции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4291" y="5651351"/>
            <a:ext cx="10848109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Основной вид услуг, который может быть востребован такими семьями – помощь консультанта по распределению обязанностей и поддержанию благоприятного психологического климата.</a:t>
            </a:r>
            <a:endParaRPr lang="en-U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4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4000" b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ПРОБЛЕМЫ</a:t>
            </a:r>
            <a:endParaRPr lang="en-US" sz="4000" b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поздняя и несовершенная диагностика.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Так, в сельской местности затруднено диагностирование болезни Альцгеймера. Поэтому имеет место диспропорция между сосудистыми деменциями и деменциями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Альцгеймеровского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типа; 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дефицит квалифицированных кадров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способных диагностировать деменцию (из числа врачей первичного звена), оказывать услуги, консультировать по вопросам обустройства помещения, организации пространства, обеспечения безопасности (в системе социального обслуживания); 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отсутствуют четкие алгоритмы работы с указанной категорией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низкий уровень информированности населения о сути деменции </a:t>
            </a: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высокий риск стигматизация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0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417</TotalTime>
  <Words>1277</Words>
  <Application>Microsoft Office PowerPoint</Application>
  <PresentationFormat>Произвольный</PresentationFormat>
  <Paragraphs>159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La mente</vt:lpstr>
      <vt:lpstr>«Настоящее ради будущего» стратегия гериатра в сфере охраны психического здоровья</vt:lpstr>
      <vt:lpstr>Слайд 2</vt:lpstr>
      <vt:lpstr>ТЕНДЕНЦИИ</vt:lpstr>
      <vt:lpstr> За чертой! </vt:lpstr>
      <vt:lpstr>Скрытая часть айсберга </vt:lpstr>
      <vt:lpstr>Распределение респондентов по времени, прошедшему с момента диагностирования деменции, %</vt:lpstr>
      <vt:lpstr>Распределение членов семей по уровню информированности до проявления деменции у близкого человека, человек (%)</vt:lpstr>
      <vt:lpstr>Уход за пожилыми с деменцией </vt:lpstr>
      <vt:lpstr>ПРОБЛЕМЫ</vt:lpstr>
      <vt:lpstr>социальные последствия: </vt:lpstr>
      <vt:lpstr> ТОЧКИ РОСТА</vt:lpstr>
      <vt:lpstr>Фокус на преддементную стадию</vt:lpstr>
      <vt:lpstr>деменции умеренной степени выраженности </vt:lpstr>
      <vt:lpstr>тяжелая степень выраженности деменции </vt:lpstr>
      <vt:lpstr>Интегрированные услуги</vt:lpstr>
      <vt:lpstr>Наш фокус </vt:lpstr>
      <vt:lpstr>задачи</vt:lpstr>
      <vt:lpstr>задачи</vt:lpstr>
      <vt:lpstr>Направления работы по деменции</vt:lpstr>
      <vt:lpstr>Поддержка родственников  </vt:lpstr>
      <vt:lpstr>Удаленная работа </vt:lpstr>
      <vt:lpstr>Стратегия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А. Жилевич</dc:creator>
  <cp:lastModifiedBy>1</cp:lastModifiedBy>
  <cp:revision>37</cp:revision>
  <dcterms:created xsi:type="dcterms:W3CDTF">2020-12-08T07:04:53Z</dcterms:created>
  <dcterms:modified xsi:type="dcterms:W3CDTF">2020-12-16T14:03:05Z</dcterms:modified>
</cp:coreProperties>
</file>